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6"/>
  </p:notesMasterIdLst>
  <p:handoutMasterIdLst>
    <p:handoutMasterId r:id="rId47"/>
  </p:handoutMasterIdLst>
  <p:sldIdLst>
    <p:sldId id="287" r:id="rId2"/>
    <p:sldId id="289" r:id="rId3"/>
    <p:sldId id="410" r:id="rId4"/>
    <p:sldId id="411" r:id="rId5"/>
    <p:sldId id="412" r:id="rId6"/>
    <p:sldId id="413" r:id="rId7"/>
    <p:sldId id="387" r:id="rId8"/>
    <p:sldId id="414" r:id="rId9"/>
    <p:sldId id="415" r:id="rId10"/>
    <p:sldId id="416" r:id="rId11"/>
    <p:sldId id="388" r:id="rId12"/>
    <p:sldId id="390" r:id="rId13"/>
    <p:sldId id="389" r:id="rId14"/>
    <p:sldId id="391" r:id="rId15"/>
    <p:sldId id="392" r:id="rId16"/>
    <p:sldId id="393" r:id="rId17"/>
    <p:sldId id="394" r:id="rId18"/>
    <p:sldId id="395" r:id="rId19"/>
    <p:sldId id="396" r:id="rId20"/>
    <p:sldId id="397" r:id="rId21"/>
    <p:sldId id="293"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7" r:id="rId35"/>
    <p:sldId id="426" r:id="rId36"/>
    <p:sldId id="418" r:id="rId37"/>
    <p:sldId id="419" r:id="rId38"/>
    <p:sldId id="420" r:id="rId39"/>
    <p:sldId id="421" r:id="rId40"/>
    <p:sldId id="423" r:id="rId41"/>
    <p:sldId id="428" r:id="rId42"/>
    <p:sldId id="424" r:id="rId43"/>
    <p:sldId id="425" r:id="rId44"/>
    <p:sldId id="429" r:id="rId45"/>
  </p:sldIdLst>
  <p:sldSz cx="9144000" cy="6858000" type="screen4x3"/>
  <p:notesSz cx="6797675" cy="9929813"/>
  <p:defaultTextStyle>
    <a:defPPr>
      <a:defRPr lang="cs-CZ"/>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C5A10"/>
    <a:srgbClr val="00CC00"/>
    <a:srgbClr val="CC99FF"/>
    <a:srgbClr val="0000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0" autoAdjust="0"/>
    <p:restoredTop sz="94670" autoAdjust="0"/>
  </p:normalViewPr>
  <p:slideViewPr>
    <p:cSldViewPr>
      <p:cViewPr varScale="1">
        <p:scale>
          <a:sx n="113" d="100"/>
          <a:sy n="113" d="100"/>
        </p:scale>
        <p:origin x="139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3407F01-5BB9-DFB2-CB40-F434ABC41EAC}"/>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cs-CZ" altLang="sk-SK"/>
          </a:p>
        </p:txBody>
      </p:sp>
      <p:sp>
        <p:nvSpPr>
          <p:cNvPr id="49155" name="Rectangle 3">
            <a:extLst>
              <a:ext uri="{FF2B5EF4-FFF2-40B4-BE49-F238E27FC236}">
                <a16:creationId xmlns:a16="http://schemas.microsoft.com/office/drawing/2014/main" id="{D67DFCCD-03A6-F4C9-092F-7DFE86164D5C}"/>
              </a:ext>
            </a:extLst>
          </p:cNvPr>
          <p:cNvSpPr>
            <a:spLocks noGrp="1" noChangeArrowheads="1"/>
          </p:cNvSpPr>
          <p:nvPr>
            <p:ph type="dt" sz="quarter"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77E3291-7D88-4FE7-AE40-BA4CBDD65E1D}" type="datetimeFigureOut">
              <a:rPr lang="cs-CZ" altLang="sk-SK"/>
              <a:pPr>
                <a:defRPr/>
              </a:pPr>
              <a:t>31.12.2024</a:t>
            </a:fld>
            <a:endParaRPr lang="cs-CZ" altLang="sk-SK"/>
          </a:p>
        </p:txBody>
      </p:sp>
      <p:sp>
        <p:nvSpPr>
          <p:cNvPr id="49156" name="Rectangle 4">
            <a:extLst>
              <a:ext uri="{FF2B5EF4-FFF2-40B4-BE49-F238E27FC236}">
                <a16:creationId xmlns:a16="http://schemas.microsoft.com/office/drawing/2014/main" id="{7F9F7008-01A3-9ECC-2D42-2F9496FA154D}"/>
              </a:ext>
            </a:extLst>
          </p:cNvPr>
          <p:cNvSpPr>
            <a:spLocks noGrp="1" noChangeArrowheads="1"/>
          </p:cNvSpPr>
          <p:nvPr>
            <p:ph type="ftr" sz="quarter" idx="2"/>
          </p:nvPr>
        </p:nvSpPr>
        <p:spPr bwMode="auto">
          <a:xfrm>
            <a:off x="0" y="9432925"/>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cs-CZ" altLang="sk-SK"/>
          </a:p>
        </p:txBody>
      </p:sp>
      <p:sp>
        <p:nvSpPr>
          <p:cNvPr id="49157" name="Rectangle 5">
            <a:extLst>
              <a:ext uri="{FF2B5EF4-FFF2-40B4-BE49-F238E27FC236}">
                <a16:creationId xmlns:a16="http://schemas.microsoft.com/office/drawing/2014/main" id="{6559EB3D-920F-3D7A-B4C3-94817593F57A}"/>
              </a:ext>
            </a:extLst>
          </p:cNvPr>
          <p:cNvSpPr>
            <a:spLocks noGrp="1" noChangeArrowheads="1"/>
          </p:cNvSpPr>
          <p:nvPr>
            <p:ph type="sldNum" sz="quarter" idx="3"/>
          </p:nvPr>
        </p:nvSpPr>
        <p:spPr bwMode="auto">
          <a:xfrm>
            <a:off x="3851275" y="9432925"/>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7EE190C-0184-41A3-9083-3526D98FF8E2}" type="slidenum">
              <a:rPr lang="cs-CZ" altLang="sk-SK"/>
              <a:pPr>
                <a:defRPr/>
              </a:pPr>
              <a:t>‹#›</a:t>
            </a:fld>
            <a:endParaRPr lang="cs-CZ" altLang="sk-S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893F63B-26FD-CE09-7E0B-E8A4711997C2}"/>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cs-CZ"/>
          </a:p>
        </p:txBody>
      </p:sp>
      <p:sp>
        <p:nvSpPr>
          <p:cNvPr id="8195" name="Rectangle 3">
            <a:extLst>
              <a:ext uri="{FF2B5EF4-FFF2-40B4-BE49-F238E27FC236}">
                <a16:creationId xmlns:a16="http://schemas.microsoft.com/office/drawing/2014/main" id="{4F318084-DE59-51B2-F1D8-D41474481BFB}"/>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cs-CZ"/>
          </a:p>
        </p:txBody>
      </p:sp>
      <p:sp>
        <p:nvSpPr>
          <p:cNvPr id="2052" name="Rectangle 4">
            <a:extLst>
              <a:ext uri="{FF2B5EF4-FFF2-40B4-BE49-F238E27FC236}">
                <a16:creationId xmlns:a16="http://schemas.microsoft.com/office/drawing/2014/main" id="{CA9212CB-4E27-1937-0A9B-4CD97422865C}"/>
              </a:ext>
            </a:extLst>
          </p:cNvPr>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20CBDBFD-E7C1-E977-4845-8961AC8DB4A4}"/>
              </a:ext>
            </a:extLst>
          </p:cNvPr>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8198" name="Rectangle 6">
            <a:extLst>
              <a:ext uri="{FF2B5EF4-FFF2-40B4-BE49-F238E27FC236}">
                <a16:creationId xmlns:a16="http://schemas.microsoft.com/office/drawing/2014/main" id="{9FE121F2-30BB-9E5A-CCF5-E89B1CCF1B81}"/>
              </a:ext>
            </a:extLst>
          </p:cNvPr>
          <p:cNvSpPr>
            <a:spLocks noGrp="1" noChangeArrowheads="1"/>
          </p:cNvSpPr>
          <p:nvPr>
            <p:ph type="ftr" sz="quarter" idx="4"/>
          </p:nvPr>
        </p:nvSpPr>
        <p:spPr bwMode="auto">
          <a:xfrm>
            <a:off x="0" y="9432925"/>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cs-CZ"/>
          </a:p>
        </p:txBody>
      </p:sp>
      <p:sp>
        <p:nvSpPr>
          <p:cNvPr id="8199" name="Rectangle 7">
            <a:extLst>
              <a:ext uri="{FF2B5EF4-FFF2-40B4-BE49-F238E27FC236}">
                <a16:creationId xmlns:a16="http://schemas.microsoft.com/office/drawing/2014/main" id="{70DEA089-6061-4D00-E4DE-AFDFE565E165}"/>
              </a:ext>
            </a:extLst>
          </p:cNvPr>
          <p:cNvSpPr>
            <a:spLocks noGrp="1" noChangeArrowheads="1"/>
          </p:cNvSpPr>
          <p:nvPr>
            <p:ph type="sldNum" sz="quarter" idx="5"/>
          </p:nvPr>
        </p:nvSpPr>
        <p:spPr bwMode="auto">
          <a:xfrm>
            <a:off x="3851275" y="9432925"/>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CAE6281-5ECB-4B10-A35B-B71F10A00F66}" type="slidenum">
              <a:rPr lang="cs-CZ" altLang="sk-SK"/>
              <a:pPr>
                <a:defRPr/>
              </a:pPr>
              <a:t>‹#›</a:t>
            </a:fld>
            <a:endParaRPr lang="cs-CZ" alt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Rectangle 65">
            <a:extLst>
              <a:ext uri="{FF2B5EF4-FFF2-40B4-BE49-F238E27FC236}">
                <a16:creationId xmlns:a16="http://schemas.microsoft.com/office/drawing/2014/main" id="{C45AD9B6-E7EF-7E42-09AB-98AA309C20E2}"/>
              </a:ext>
            </a:extLst>
          </p:cNvPr>
          <p:cNvSpPr>
            <a:spLocks noGrp="1" noChangeArrowheads="1"/>
          </p:cNvSpPr>
          <p:nvPr>
            <p:ph type="dt" sz="half" idx="10"/>
          </p:nvPr>
        </p:nvSpPr>
        <p:spPr>
          <a:ln/>
        </p:spPr>
        <p:txBody>
          <a:bodyPr/>
          <a:lstStyle>
            <a:lvl1pPr>
              <a:defRPr/>
            </a:lvl1pPr>
          </a:lstStyle>
          <a:p>
            <a:pPr>
              <a:defRPr/>
            </a:pPr>
            <a:fld id="{E17F23C7-A09F-4C8E-84C2-C5C4A40FA392}" type="datetime1">
              <a:rPr lang="sk-SK" smtClean="0"/>
              <a:t>30. 12. 2024</a:t>
            </a:fld>
            <a:endParaRPr lang="cs-CZ"/>
          </a:p>
        </p:txBody>
      </p:sp>
      <p:sp>
        <p:nvSpPr>
          <p:cNvPr id="5" name="Rectangle 66">
            <a:extLst>
              <a:ext uri="{FF2B5EF4-FFF2-40B4-BE49-F238E27FC236}">
                <a16:creationId xmlns:a16="http://schemas.microsoft.com/office/drawing/2014/main" id="{DD3D727F-16D5-CB7C-BA67-A8DBC99AA8BE}"/>
              </a:ext>
            </a:extLst>
          </p:cNvPr>
          <p:cNvSpPr>
            <a:spLocks noGrp="1" noChangeArrowheads="1"/>
          </p:cNvSpPr>
          <p:nvPr>
            <p:ph type="ftr" sz="quarter" idx="11"/>
          </p:nvPr>
        </p:nvSpPr>
        <p:spPr>
          <a:ln/>
        </p:spPr>
        <p:txBody>
          <a:bodyPr/>
          <a:lstStyle>
            <a:lvl1pPr>
              <a:defRPr/>
            </a:lvl1pPr>
          </a:lstStyle>
          <a:p>
            <a:pPr>
              <a:defRPr/>
            </a:pPr>
            <a:r>
              <a:rPr lang="cs-CZ"/>
              <a:t>Projekt ERASMS +; 2022-1-SK01-KA210-VET-000084541</a:t>
            </a:r>
          </a:p>
        </p:txBody>
      </p:sp>
      <p:sp>
        <p:nvSpPr>
          <p:cNvPr id="6" name="Rectangle 67">
            <a:extLst>
              <a:ext uri="{FF2B5EF4-FFF2-40B4-BE49-F238E27FC236}">
                <a16:creationId xmlns:a16="http://schemas.microsoft.com/office/drawing/2014/main" id="{ED8782EB-E3E0-F354-7C2E-959025F6158B}"/>
              </a:ext>
            </a:extLst>
          </p:cNvPr>
          <p:cNvSpPr>
            <a:spLocks noGrp="1" noChangeArrowheads="1"/>
          </p:cNvSpPr>
          <p:nvPr>
            <p:ph type="sldNum" sz="quarter" idx="12"/>
          </p:nvPr>
        </p:nvSpPr>
        <p:spPr>
          <a:ln/>
        </p:spPr>
        <p:txBody>
          <a:bodyPr/>
          <a:lstStyle>
            <a:lvl1pPr>
              <a:defRPr/>
            </a:lvl1pPr>
          </a:lstStyle>
          <a:p>
            <a:pPr>
              <a:defRPr/>
            </a:pPr>
            <a:fld id="{19008F7A-098F-49AE-A525-35DA65C0B543}" type="slidenum">
              <a:rPr lang="cs-CZ" altLang="sk-SK"/>
              <a:pPr>
                <a:defRPr/>
              </a:pPr>
              <a:t>‹#›</a:t>
            </a:fld>
            <a:endParaRPr lang="cs-CZ" altLang="sk-SK"/>
          </a:p>
        </p:txBody>
      </p:sp>
    </p:spTree>
    <p:extLst>
      <p:ext uri="{BB962C8B-B14F-4D97-AF65-F5344CB8AC3E}">
        <p14:creationId xmlns:p14="http://schemas.microsoft.com/office/powerpoint/2010/main" val="2327140554"/>
      </p:ext>
    </p:extLst>
  </p:cSld>
  <p:clrMapOvr>
    <a:masterClrMapping/>
  </p:clrMapOvr>
  <p:transition spd="med">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10350" y="304800"/>
            <a:ext cx="2000250" cy="5715000"/>
          </a:xfrm>
        </p:spPr>
        <p:txBody>
          <a:bodyPr vert="eaVert"/>
          <a:lstStyle/>
          <a:p>
            <a:r>
              <a:rPr lang="sk-SK"/>
              <a:t>Kliknite sem a upravte štýl predlohy nadpisov.</a:t>
            </a:r>
          </a:p>
        </p:txBody>
      </p:sp>
      <p:sp>
        <p:nvSpPr>
          <p:cNvPr id="3" name="Zástupný symbol zvislého textu 2"/>
          <p:cNvSpPr>
            <a:spLocks noGrp="1"/>
          </p:cNvSpPr>
          <p:nvPr>
            <p:ph type="body" orient="vert" idx="1"/>
          </p:nvPr>
        </p:nvSpPr>
        <p:spPr>
          <a:xfrm>
            <a:off x="609600" y="304800"/>
            <a:ext cx="5848350" cy="5715000"/>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Rectangle 65">
            <a:extLst>
              <a:ext uri="{FF2B5EF4-FFF2-40B4-BE49-F238E27FC236}">
                <a16:creationId xmlns:a16="http://schemas.microsoft.com/office/drawing/2014/main" id="{5D5EA20B-ABE4-6347-1033-A66E2C32EBC7}"/>
              </a:ext>
            </a:extLst>
          </p:cNvPr>
          <p:cNvSpPr>
            <a:spLocks noGrp="1" noChangeArrowheads="1"/>
          </p:cNvSpPr>
          <p:nvPr>
            <p:ph type="dt" sz="half" idx="10"/>
          </p:nvPr>
        </p:nvSpPr>
        <p:spPr>
          <a:ln/>
        </p:spPr>
        <p:txBody>
          <a:bodyPr/>
          <a:lstStyle>
            <a:lvl1pPr>
              <a:defRPr/>
            </a:lvl1pPr>
          </a:lstStyle>
          <a:p>
            <a:pPr>
              <a:defRPr/>
            </a:pPr>
            <a:fld id="{6C0941F4-5D0E-4698-8E87-B987A845B60E}" type="datetime1">
              <a:rPr lang="sk-SK" smtClean="0"/>
              <a:t>30. 12. 2024</a:t>
            </a:fld>
            <a:endParaRPr lang="cs-CZ"/>
          </a:p>
        </p:txBody>
      </p:sp>
      <p:sp>
        <p:nvSpPr>
          <p:cNvPr id="5" name="Rectangle 66">
            <a:extLst>
              <a:ext uri="{FF2B5EF4-FFF2-40B4-BE49-F238E27FC236}">
                <a16:creationId xmlns:a16="http://schemas.microsoft.com/office/drawing/2014/main" id="{CB74E669-C9DA-E03C-3F44-600683CACA7F}"/>
              </a:ext>
            </a:extLst>
          </p:cNvPr>
          <p:cNvSpPr>
            <a:spLocks noGrp="1" noChangeArrowheads="1"/>
          </p:cNvSpPr>
          <p:nvPr>
            <p:ph type="ftr" sz="quarter" idx="11"/>
          </p:nvPr>
        </p:nvSpPr>
        <p:spPr>
          <a:ln/>
        </p:spPr>
        <p:txBody>
          <a:bodyPr/>
          <a:lstStyle>
            <a:lvl1pPr>
              <a:defRPr/>
            </a:lvl1pPr>
          </a:lstStyle>
          <a:p>
            <a:pPr>
              <a:defRPr/>
            </a:pPr>
            <a:r>
              <a:rPr lang="cs-CZ"/>
              <a:t>Projekt ERASMS +; 2022-1-SK01-KA210-VET-000084541</a:t>
            </a:r>
          </a:p>
        </p:txBody>
      </p:sp>
      <p:sp>
        <p:nvSpPr>
          <p:cNvPr id="6" name="Rectangle 67">
            <a:extLst>
              <a:ext uri="{FF2B5EF4-FFF2-40B4-BE49-F238E27FC236}">
                <a16:creationId xmlns:a16="http://schemas.microsoft.com/office/drawing/2014/main" id="{B5F43B3F-BA31-6F14-E946-FAAD792DCADE}"/>
              </a:ext>
            </a:extLst>
          </p:cNvPr>
          <p:cNvSpPr>
            <a:spLocks noGrp="1" noChangeArrowheads="1"/>
          </p:cNvSpPr>
          <p:nvPr>
            <p:ph type="sldNum" sz="quarter" idx="12"/>
          </p:nvPr>
        </p:nvSpPr>
        <p:spPr>
          <a:ln/>
        </p:spPr>
        <p:txBody>
          <a:bodyPr/>
          <a:lstStyle>
            <a:lvl1pPr>
              <a:defRPr/>
            </a:lvl1pPr>
          </a:lstStyle>
          <a:p>
            <a:pPr>
              <a:defRPr/>
            </a:pPr>
            <a:fld id="{DCB20A82-B277-468B-9666-DCD4E3F5D835}" type="slidenum">
              <a:rPr lang="cs-CZ" altLang="sk-SK"/>
              <a:pPr>
                <a:defRPr/>
              </a:pPr>
              <a:t>‹#›</a:t>
            </a:fld>
            <a:endParaRPr lang="cs-CZ" altLang="sk-SK"/>
          </a:p>
        </p:txBody>
      </p:sp>
    </p:spTree>
    <p:extLst>
      <p:ext uri="{BB962C8B-B14F-4D97-AF65-F5344CB8AC3E}">
        <p14:creationId xmlns:p14="http://schemas.microsoft.com/office/powerpoint/2010/main" val="421352545"/>
      </p:ext>
    </p:extLst>
  </p:cSld>
  <p:clrMapOvr>
    <a:masterClrMapping/>
  </p:clrMapOvr>
  <p:transition spd="med">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Kliknite sem a upravte štýl predlohy nadpisov.</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a:t>Kliknite sem a upravte štýly predlohy textu.</a:t>
            </a:r>
          </a:p>
        </p:txBody>
      </p:sp>
      <p:sp>
        <p:nvSpPr>
          <p:cNvPr id="4" name="Rectangle 65">
            <a:extLst>
              <a:ext uri="{FF2B5EF4-FFF2-40B4-BE49-F238E27FC236}">
                <a16:creationId xmlns:a16="http://schemas.microsoft.com/office/drawing/2014/main" id="{6B9F25F2-C7E1-5153-9B9D-C4BD02F09A83}"/>
              </a:ext>
            </a:extLst>
          </p:cNvPr>
          <p:cNvSpPr>
            <a:spLocks noGrp="1" noChangeArrowheads="1"/>
          </p:cNvSpPr>
          <p:nvPr>
            <p:ph type="dt" sz="half" idx="10"/>
          </p:nvPr>
        </p:nvSpPr>
        <p:spPr>
          <a:ln/>
        </p:spPr>
        <p:txBody>
          <a:bodyPr/>
          <a:lstStyle>
            <a:lvl1pPr>
              <a:defRPr/>
            </a:lvl1pPr>
          </a:lstStyle>
          <a:p>
            <a:pPr>
              <a:defRPr/>
            </a:pPr>
            <a:fld id="{E15B5592-BDFC-4103-A003-8B265AC398F1}" type="datetime1">
              <a:rPr lang="sk-SK" smtClean="0"/>
              <a:t>30. 12. 2024</a:t>
            </a:fld>
            <a:endParaRPr lang="cs-CZ"/>
          </a:p>
        </p:txBody>
      </p:sp>
      <p:sp>
        <p:nvSpPr>
          <p:cNvPr id="5" name="Rectangle 66">
            <a:extLst>
              <a:ext uri="{FF2B5EF4-FFF2-40B4-BE49-F238E27FC236}">
                <a16:creationId xmlns:a16="http://schemas.microsoft.com/office/drawing/2014/main" id="{1272CCE5-BB0C-3B79-8008-C3294B1055AA}"/>
              </a:ext>
            </a:extLst>
          </p:cNvPr>
          <p:cNvSpPr>
            <a:spLocks noGrp="1" noChangeArrowheads="1"/>
          </p:cNvSpPr>
          <p:nvPr>
            <p:ph type="ftr" sz="quarter" idx="11"/>
          </p:nvPr>
        </p:nvSpPr>
        <p:spPr>
          <a:ln/>
        </p:spPr>
        <p:txBody>
          <a:bodyPr/>
          <a:lstStyle>
            <a:lvl1pPr>
              <a:defRPr/>
            </a:lvl1pPr>
          </a:lstStyle>
          <a:p>
            <a:pPr>
              <a:defRPr/>
            </a:pPr>
            <a:r>
              <a:rPr lang="cs-CZ"/>
              <a:t>Projekt ERASMS +; 2022-1-SK01-KA210-VET-000084541</a:t>
            </a:r>
          </a:p>
        </p:txBody>
      </p:sp>
      <p:sp>
        <p:nvSpPr>
          <p:cNvPr id="6" name="Rectangle 67">
            <a:extLst>
              <a:ext uri="{FF2B5EF4-FFF2-40B4-BE49-F238E27FC236}">
                <a16:creationId xmlns:a16="http://schemas.microsoft.com/office/drawing/2014/main" id="{92B23475-3302-F7BB-5898-6DE6EE821B37}"/>
              </a:ext>
            </a:extLst>
          </p:cNvPr>
          <p:cNvSpPr>
            <a:spLocks noGrp="1" noChangeArrowheads="1"/>
          </p:cNvSpPr>
          <p:nvPr>
            <p:ph type="sldNum" sz="quarter" idx="12"/>
          </p:nvPr>
        </p:nvSpPr>
        <p:spPr>
          <a:ln/>
        </p:spPr>
        <p:txBody>
          <a:bodyPr/>
          <a:lstStyle>
            <a:lvl1pPr>
              <a:defRPr/>
            </a:lvl1pPr>
          </a:lstStyle>
          <a:p>
            <a:pPr>
              <a:defRPr/>
            </a:pPr>
            <a:fld id="{F0F7029E-7B26-438F-A4F7-A7BC6DE9C432}" type="slidenum">
              <a:rPr lang="cs-CZ" altLang="sk-SK"/>
              <a:pPr>
                <a:defRPr/>
              </a:pPr>
              <a:t>‹#›</a:t>
            </a:fld>
            <a:endParaRPr lang="cs-CZ" altLang="sk-SK"/>
          </a:p>
        </p:txBody>
      </p:sp>
    </p:spTree>
    <p:extLst>
      <p:ext uri="{BB962C8B-B14F-4D97-AF65-F5344CB8AC3E}">
        <p14:creationId xmlns:p14="http://schemas.microsoft.com/office/powerpoint/2010/main" val="2454441723"/>
      </p:ext>
    </p:extLst>
  </p:cSld>
  <p:clrMapOvr>
    <a:masterClrMapping/>
  </p:clrMapOvr>
  <p:transition spd="med">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Rectangle 65">
            <a:extLst>
              <a:ext uri="{FF2B5EF4-FFF2-40B4-BE49-F238E27FC236}">
                <a16:creationId xmlns:a16="http://schemas.microsoft.com/office/drawing/2014/main" id="{1ACBE1B6-CE36-F7C1-6372-E7DBCD2AEEA8}"/>
              </a:ext>
            </a:extLst>
          </p:cNvPr>
          <p:cNvSpPr>
            <a:spLocks noGrp="1" noChangeArrowheads="1"/>
          </p:cNvSpPr>
          <p:nvPr>
            <p:ph type="dt" sz="half" idx="10"/>
          </p:nvPr>
        </p:nvSpPr>
        <p:spPr>
          <a:ln/>
        </p:spPr>
        <p:txBody>
          <a:bodyPr/>
          <a:lstStyle>
            <a:lvl1pPr>
              <a:defRPr/>
            </a:lvl1pPr>
          </a:lstStyle>
          <a:p>
            <a:pPr>
              <a:defRPr/>
            </a:pPr>
            <a:fld id="{F6B1BDDB-D338-4D7E-B491-AA9586A7F949}" type="datetime1">
              <a:rPr lang="sk-SK" smtClean="0"/>
              <a:t>30. 12. 2024</a:t>
            </a:fld>
            <a:endParaRPr lang="cs-CZ"/>
          </a:p>
        </p:txBody>
      </p:sp>
      <p:sp>
        <p:nvSpPr>
          <p:cNvPr id="6" name="Rectangle 66">
            <a:extLst>
              <a:ext uri="{FF2B5EF4-FFF2-40B4-BE49-F238E27FC236}">
                <a16:creationId xmlns:a16="http://schemas.microsoft.com/office/drawing/2014/main" id="{62616243-D2F6-CF58-5AAA-4D7768E2BF54}"/>
              </a:ext>
            </a:extLst>
          </p:cNvPr>
          <p:cNvSpPr>
            <a:spLocks noGrp="1" noChangeArrowheads="1"/>
          </p:cNvSpPr>
          <p:nvPr>
            <p:ph type="ftr" sz="quarter" idx="11"/>
          </p:nvPr>
        </p:nvSpPr>
        <p:spPr>
          <a:ln/>
        </p:spPr>
        <p:txBody>
          <a:bodyPr/>
          <a:lstStyle>
            <a:lvl1pPr>
              <a:defRPr/>
            </a:lvl1pPr>
          </a:lstStyle>
          <a:p>
            <a:pPr>
              <a:defRPr/>
            </a:pPr>
            <a:r>
              <a:rPr lang="cs-CZ"/>
              <a:t>Projekt ERASMS +; 2022-1-SK01-KA210-VET-000084541</a:t>
            </a:r>
          </a:p>
        </p:txBody>
      </p:sp>
      <p:sp>
        <p:nvSpPr>
          <p:cNvPr id="7" name="Rectangle 67">
            <a:extLst>
              <a:ext uri="{FF2B5EF4-FFF2-40B4-BE49-F238E27FC236}">
                <a16:creationId xmlns:a16="http://schemas.microsoft.com/office/drawing/2014/main" id="{54AD6B7E-5580-8B02-C111-4B54CC73ABA3}"/>
              </a:ext>
            </a:extLst>
          </p:cNvPr>
          <p:cNvSpPr>
            <a:spLocks noGrp="1" noChangeArrowheads="1"/>
          </p:cNvSpPr>
          <p:nvPr>
            <p:ph type="sldNum" sz="quarter" idx="12"/>
          </p:nvPr>
        </p:nvSpPr>
        <p:spPr>
          <a:ln/>
        </p:spPr>
        <p:txBody>
          <a:bodyPr/>
          <a:lstStyle>
            <a:lvl1pPr>
              <a:defRPr/>
            </a:lvl1pPr>
          </a:lstStyle>
          <a:p>
            <a:pPr>
              <a:defRPr/>
            </a:pPr>
            <a:fld id="{90952D87-A0CC-421C-9776-9B4A7E9AF08C}" type="slidenum">
              <a:rPr lang="cs-CZ" altLang="sk-SK"/>
              <a:pPr>
                <a:defRPr/>
              </a:pPr>
              <a:t>‹#›</a:t>
            </a:fld>
            <a:endParaRPr lang="cs-CZ" altLang="sk-SK"/>
          </a:p>
        </p:txBody>
      </p:sp>
    </p:spTree>
    <p:extLst>
      <p:ext uri="{BB962C8B-B14F-4D97-AF65-F5344CB8AC3E}">
        <p14:creationId xmlns:p14="http://schemas.microsoft.com/office/powerpoint/2010/main" val="4285552058"/>
      </p:ext>
    </p:extLst>
  </p:cSld>
  <p:clrMapOvr>
    <a:masterClrMapping/>
  </p:clrMapOvr>
  <p:transition spd="med">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a:t>Kliknite sem a upravte štýl predlohy nadpisov.</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Rectangle 65">
            <a:extLst>
              <a:ext uri="{FF2B5EF4-FFF2-40B4-BE49-F238E27FC236}">
                <a16:creationId xmlns:a16="http://schemas.microsoft.com/office/drawing/2014/main" id="{48A2EDEF-7DDD-564C-8629-2451F8BC10B1}"/>
              </a:ext>
            </a:extLst>
          </p:cNvPr>
          <p:cNvSpPr>
            <a:spLocks noGrp="1" noChangeArrowheads="1"/>
          </p:cNvSpPr>
          <p:nvPr>
            <p:ph type="dt" sz="half" idx="10"/>
          </p:nvPr>
        </p:nvSpPr>
        <p:spPr>
          <a:ln/>
        </p:spPr>
        <p:txBody>
          <a:bodyPr/>
          <a:lstStyle>
            <a:lvl1pPr>
              <a:defRPr/>
            </a:lvl1pPr>
          </a:lstStyle>
          <a:p>
            <a:pPr>
              <a:defRPr/>
            </a:pPr>
            <a:fld id="{886E8D6B-C144-4747-83AA-91D272ABED22}" type="datetime1">
              <a:rPr lang="sk-SK" smtClean="0"/>
              <a:t>30. 12. 2024</a:t>
            </a:fld>
            <a:endParaRPr lang="cs-CZ"/>
          </a:p>
        </p:txBody>
      </p:sp>
      <p:sp>
        <p:nvSpPr>
          <p:cNvPr id="8" name="Rectangle 66">
            <a:extLst>
              <a:ext uri="{FF2B5EF4-FFF2-40B4-BE49-F238E27FC236}">
                <a16:creationId xmlns:a16="http://schemas.microsoft.com/office/drawing/2014/main" id="{157F87B4-B5C4-1628-D893-87F22CA83CD1}"/>
              </a:ext>
            </a:extLst>
          </p:cNvPr>
          <p:cNvSpPr>
            <a:spLocks noGrp="1" noChangeArrowheads="1"/>
          </p:cNvSpPr>
          <p:nvPr>
            <p:ph type="ftr" sz="quarter" idx="11"/>
          </p:nvPr>
        </p:nvSpPr>
        <p:spPr>
          <a:ln/>
        </p:spPr>
        <p:txBody>
          <a:bodyPr/>
          <a:lstStyle>
            <a:lvl1pPr>
              <a:defRPr/>
            </a:lvl1pPr>
          </a:lstStyle>
          <a:p>
            <a:pPr>
              <a:defRPr/>
            </a:pPr>
            <a:r>
              <a:rPr lang="cs-CZ"/>
              <a:t>Projekt ERASMS +; 2022-1-SK01-KA210-VET-000084541</a:t>
            </a:r>
          </a:p>
        </p:txBody>
      </p:sp>
      <p:sp>
        <p:nvSpPr>
          <p:cNvPr id="9" name="Rectangle 67">
            <a:extLst>
              <a:ext uri="{FF2B5EF4-FFF2-40B4-BE49-F238E27FC236}">
                <a16:creationId xmlns:a16="http://schemas.microsoft.com/office/drawing/2014/main" id="{D5A017D1-1437-E813-5AFD-66347B273B4B}"/>
              </a:ext>
            </a:extLst>
          </p:cNvPr>
          <p:cNvSpPr>
            <a:spLocks noGrp="1" noChangeArrowheads="1"/>
          </p:cNvSpPr>
          <p:nvPr>
            <p:ph type="sldNum" sz="quarter" idx="12"/>
          </p:nvPr>
        </p:nvSpPr>
        <p:spPr>
          <a:ln/>
        </p:spPr>
        <p:txBody>
          <a:bodyPr/>
          <a:lstStyle>
            <a:lvl1pPr>
              <a:defRPr/>
            </a:lvl1pPr>
          </a:lstStyle>
          <a:p>
            <a:pPr>
              <a:defRPr/>
            </a:pPr>
            <a:fld id="{873E969A-CF88-4BC2-A062-2AC707313033}" type="slidenum">
              <a:rPr lang="cs-CZ" altLang="sk-SK"/>
              <a:pPr>
                <a:defRPr/>
              </a:pPr>
              <a:t>‹#›</a:t>
            </a:fld>
            <a:endParaRPr lang="cs-CZ" altLang="sk-SK"/>
          </a:p>
        </p:txBody>
      </p:sp>
    </p:spTree>
    <p:extLst>
      <p:ext uri="{BB962C8B-B14F-4D97-AF65-F5344CB8AC3E}">
        <p14:creationId xmlns:p14="http://schemas.microsoft.com/office/powerpoint/2010/main" val="4096931386"/>
      </p:ext>
    </p:extLst>
  </p:cSld>
  <p:clrMapOvr>
    <a:masterClrMapping/>
  </p:clrMapOvr>
  <p:transition spd="med">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Rectangle 65">
            <a:extLst>
              <a:ext uri="{FF2B5EF4-FFF2-40B4-BE49-F238E27FC236}">
                <a16:creationId xmlns:a16="http://schemas.microsoft.com/office/drawing/2014/main" id="{CD16E34D-27D7-24EE-30BC-3A10CA8AD470}"/>
              </a:ext>
            </a:extLst>
          </p:cNvPr>
          <p:cNvSpPr>
            <a:spLocks noGrp="1" noChangeArrowheads="1"/>
          </p:cNvSpPr>
          <p:nvPr>
            <p:ph type="dt" sz="half" idx="10"/>
          </p:nvPr>
        </p:nvSpPr>
        <p:spPr>
          <a:ln/>
        </p:spPr>
        <p:txBody>
          <a:bodyPr/>
          <a:lstStyle>
            <a:lvl1pPr>
              <a:defRPr/>
            </a:lvl1pPr>
          </a:lstStyle>
          <a:p>
            <a:pPr>
              <a:defRPr/>
            </a:pPr>
            <a:fld id="{AFBD7E82-D022-4C93-9462-72A91B906303}" type="datetime1">
              <a:rPr lang="sk-SK" smtClean="0"/>
              <a:t>30. 12. 2024</a:t>
            </a:fld>
            <a:endParaRPr lang="cs-CZ"/>
          </a:p>
        </p:txBody>
      </p:sp>
      <p:sp>
        <p:nvSpPr>
          <p:cNvPr id="4" name="Rectangle 66">
            <a:extLst>
              <a:ext uri="{FF2B5EF4-FFF2-40B4-BE49-F238E27FC236}">
                <a16:creationId xmlns:a16="http://schemas.microsoft.com/office/drawing/2014/main" id="{BFFB94E2-8D31-05F6-1B2A-D920E1D499E6}"/>
              </a:ext>
            </a:extLst>
          </p:cNvPr>
          <p:cNvSpPr>
            <a:spLocks noGrp="1" noChangeArrowheads="1"/>
          </p:cNvSpPr>
          <p:nvPr>
            <p:ph type="ftr" sz="quarter" idx="11"/>
          </p:nvPr>
        </p:nvSpPr>
        <p:spPr>
          <a:ln/>
        </p:spPr>
        <p:txBody>
          <a:bodyPr/>
          <a:lstStyle>
            <a:lvl1pPr>
              <a:defRPr/>
            </a:lvl1pPr>
          </a:lstStyle>
          <a:p>
            <a:pPr>
              <a:defRPr/>
            </a:pPr>
            <a:r>
              <a:rPr lang="cs-CZ"/>
              <a:t>Projekt ERASMS +; 2022-1-SK01-KA210-VET-000084541</a:t>
            </a:r>
          </a:p>
        </p:txBody>
      </p:sp>
      <p:sp>
        <p:nvSpPr>
          <p:cNvPr id="5" name="Rectangle 67">
            <a:extLst>
              <a:ext uri="{FF2B5EF4-FFF2-40B4-BE49-F238E27FC236}">
                <a16:creationId xmlns:a16="http://schemas.microsoft.com/office/drawing/2014/main" id="{6F4B1EA0-E27A-02EA-1E35-5DFDD7616C0B}"/>
              </a:ext>
            </a:extLst>
          </p:cNvPr>
          <p:cNvSpPr>
            <a:spLocks noGrp="1" noChangeArrowheads="1"/>
          </p:cNvSpPr>
          <p:nvPr>
            <p:ph type="sldNum" sz="quarter" idx="12"/>
          </p:nvPr>
        </p:nvSpPr>
        <p:spPr>
          <a:ln/>
        </p:spPr>
        <p:txBody>
          <a:bodyPr/>
          <a:lstStyle>
            <a:lvl1pPr>
              <a:defRPr/>
            </a:lvl1pPr>
          </a:lstStyle>
          <a:p>
            <a:pPr>
              <a:defRPr/>
            </a:pPr>
            <a:fld id="{950F9419-48A1-48F4-A081-846438BE4074}" type="slidenum">
              <a:rPr lang="cs-CZ" altLang="sk-SK"/>
              <a:pPr>
                <a:defRPr/>
              </a:pPr>
              <a:t>‹#›</a:t>
            </a:fld>
            <a:endParaRPr lang="cs-CZ" altLang="sk-SK"/>
          </a:p>
        </p:txBody>
      </p:sp>
    </p:spTree>
    <p:extLst>
      <p:ext uri="{BB962C8B-B14F-4D97-AF65-F5344CB8AC3E}">
        <p14:creationId xmlns:p14="http://schemas.microsoft.com/office/powerpoint/2010/main" val="1976304111"/>
      </p:ext>
    </p:extLst>
  </p:cSld>
  <p:clrMapOvr>
    <a:masterClrMapping/>
  </p:clrMapOvr>
  <p:transition spd="med">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65">
            <a:extLst>
              <a:ext uri="{FF2B5EF4-FFF2-40B4-BE49-F238E27FC236}">
                <a16:creationId xmlns:a16="http://schemas.microsoft.com/office/drawing/2014/main" id="{540DD5CB-3953-965C-13F5-4D970B2C57B8}"/>
              </a:ext>
            </a:extLst>
          </p:cNvPr>
          <p:cNvSpPr>
            <a:spLocks noGrp="1" noChangeArrowheads="1"/>
          </p:cNvSpPr>
          <p:nvPr>
            <p:ph type="dt" sz="half" idx="10"/>
          </p:nvPr>
        </p:nvSpPr>
        <p:spPr>
          <a:ln/>
        </p:spPr>
        <p:txBody>
          <a:bodyPr/>
          <a:lstStyle>
            <a:lvl1pPr>
              <a:defRPr/>
            </a:lvl1pPr>
          </a:lstStyle>
          <a:p>
            <a:pPr>
              <a:defRPr/>
            </a:pPr>
            <a:fld id="{F5766E01-040D-418E-BF4A-C66279DC0917}" type="datetime1">
              <a:rPr lang="sk-SK" smtClean="0"/>
              <a:t>30. 12. 2024</a:t>
            </a:fld>
            <a:endParaRPr lang="cs-CZ"/>
          </a:p>
        </p:txBody>
      </p:sp>
      <p:sp>
        <p:nvSpPr>
          <p:cNvPr id="3" name="Rectangle 66">
            <a:extLst>
              <a:ext uri="{FF2B5EF4-FFF2-40B4-BE49-F238E27FC236}">
                <a16:creationId xmlns:a16="http://schemas.microsoft.com/office/drawing/2014/main" id="{4F39D432-8802-3C47-1AFA-72820C2FA166}"/>
              </a:ext>
            </a:extLst>
          </p:cNvPr>
          <p:cNvSpPr>
            <a:spLocks noGrp="1" noChangeArrowheads="1"/>
          </p:cNvSpPr>
          <p:nvPr>
            <p:ph type="ftr" sz="quarter" idx="11"/>
          </p:nvPr>
        </p:nvSpPr>
        <p:spPr>
          <a:ln/>
        </p:spPr>
        <p:txBody>
          <a:bodyPr/>
          <a:lstStyle>
            <a:lvl1pPr>
              <a:defRPr/>
            </a:lvl1pPr>
          </a:lstStyle>
          <a:p>
            <a:pPr>
              <a:defRPr/>
            </a:pPr>
            <a:r>
              <a:rPr lang="cs-CZ"/>
              <a:t>Projekt ERASMS +; 2022-1-SK01-KA210-VET-000084541</a:t>
            </a:r>
          </a:p>
        </p:txBody>
      </p:sp>
      <p:sp>
        <p:nvSpPr>
          <p:cNvPr id="4" name="Rectangle 67">
            <a:extLst>
              <a:ext uri="{FF2B5EF4-FFF2-40B4-BE49-F238E27FC236}">
                <a16:creationId xmlns:a16="http://schemas.microsoft.com/office/drawing/2014/main" id="{DE9DCF92-EFC4-BC52-7583-5CCBD99BACE0}"/>
              </a:ext>
            </a:extLst>
          </p:cNvPr>
          <p:cNvSpPr>
            <a:spLocks noGrp="1" noChangeArrowheads="1"/>
          </p:cNvSpPr>
          <p:nvPr>
            <p:ph type="sldNum" sz="quarter" idx="12"/>
          </p:nvPr>
        </p:nvSpPr>
        <p:spPr>
          <a:ln/>
        </p:spPr>
        <p:txBody>
          <a:bodyPr/>
          <a:lstStyle>
            <a:lvl1pPr>
              <a:defRPr/>
            </a:lvl1pPr>
          </a:lstStyle>
          <a:p>
            <a:pPr>
              <a:defRPr/>
            </a:pPr>
            <a:fld id="{DE3F80B7-EFD4-4C39-92E0-93369CA2817B}" type="slidenum">
              <a:rPr lang="cs-CZ" altLang="sk-SK"/>
              <a:pPr>
                <a:defRPr/>
              </a:pPr>
              <a:t>‹#›</a:t>
            </a:fld>
            <a:endParaRPr lang="cs-CZ" altLang="sk-SK"/>
          </a:p>
        </p:txBody>
      </p:sp>
    </p:spTree>
    <p:extLst>
      <p:ext uri="{BB962C8B-B14F-4D97-AF65-F5344CB8AC3E}">
        <p14:creationId xmlns:p14="http://schemas.microsoft.com/office/powerpoint/2010/main" val="2669329325"/>
      </p:ext>
    </p:extLst>
  </p:cSld>
  <p:clrMapOvr>
    <a:masterClrMapping/>
  </p:clrMapOvr>
  <p:transition spd="med">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sk-SK"/>
              <a:t>Kliknite sem a upravte štýl predlohy nadpisov.</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Rectangle 65">
            <a:extLst>
              <a:ext uri="{FF2B5EF4-FFF2-40B4-BE49-F238E27FC236}">
                <a16:creationId xmlns:a16="http://schemas.microsoft.com/office/drawing/2014/main" id="{13FDD854-0A11-AD07-2149-8EEFE5DF2D52}"/>
              </a:ext>
            </a:extLst>
          </p:cNvPr>
          <p:cNvSpPr>
            <a:spLocks noGrp="1" noChangeArrowheads="1"/>
          </p:cNvSpPr>
          <p:nvPr>
            <p:ph type="dt" sz="half" idx="10"/>
          </p:nvPr>
        </p:nvSpPr>
        <p:spPr>
          <a:ln/>
        </p:spPr>
        <p:txBody>
          <a:bodyPr/>
          <a:lstStyle>
            <a:lvl1pPr>
              <a:defRPr/>
            </a:lvl1pPr>
          </a:lstStyle>
          <a:p>
            <a:pPr>
              <a:defRPr/>
            </a:pPr>
            <a:fld id="{6852611E-8D7C-4080-A67C-0AF65C11CDE8}" type="datetime1">
              <a:rPr lang="sk-SK" smtClean="0"/>
              <a:t>30. 12. 2024</a:t>
            </a:fld>
            <a:endParaRPr lang="cs-CZ"/>
          </a:p>
        </p:txBody>
      </p:sp>
      <p:sp>
        <p:nvSpPr>
          <p:cNvPr id="6" name="Rectangle 66">
            <a:extLst>
              <a:ext uri="{FF2B5EF4-FFF2-40B4-BE49-F238E27FC236}">
                <a16:creationId xmlns:a16="http://schemas.microsoft.com/office/drawing/2014/main" id="{A2A61AFD-E9A4-A7AC-EA8A-C623B6E1B5C7}"/>
              </a:ext>
            </a:extLst>
          </p:cNvPr>
          <p:cNvSpPr>
            <a:spLocks noGrp="1" noChangeArrowheads="1"/>
          </p:cNvSpPr>
          <p:nvPr>
            <p:ph type="ftr" sz="quarter" idx="11"/>
          </p:nvPr>
        </p:nvSpPr>
        <p:spPr>
          <a:ln/>
        </p:spPr>
        <p:txBody>
          <a:bodyPr/>
          <a:lstStyle>
            <a:lvl1pPr>
              <a:defRPr/>
            </a:lvl1pPr>
          </a:lstStyle>
          <a:p>
            <a:pPr>
              <a:defRPr/>
            </a:pPr>
            <a:r>
              <a:rPr lang="cs-CZ"/>
              <a:t>Projekt ERASMS +; 2022-1-SK01-KA210-VET-000084541</a:t>
            </a:r>
          </a:p>
        </p:txBody>
      </p:sp>
      <p:sp>
        <p:nvSpPr>
          <p:cNvPr id="7" name="Rectangle 67">
            <a:extLst>
              <a:ext uri="{FF2B5EF4-FFF2-40B4-BE49-F238E27FC236}">
                <a16:creationId xmlns:a16="http://schemas.microsoft.com/office/drawing/2014/main" id="{BCBA0CD8-2BC0-7862-66DD-EC9B9FCBEAA8}"/>
              </a:ext>
            </a:extLst>
          </p:cNvPr>
          <p:cNvSpPr>
            <a:spLocks noGrp="1" noChangeArrowheads="1"/>
          </p:cNvSpPr>
          <p:nvPr>
            <p:ph type="sldNum" sz="quarter" idx="12"/>
          </p:nvPr>
        </p:nvSpPr>
        <p:spPr>
          <a:ln/>
        </p:spPr>
        <p:txBody>
          <a:bodyPr/>
          <a:lstStyle>
            <a:lvl1pPr>
              <a:defRPr/>
            </a:lvl1pPr>
          </a:lstStyle>
          <a:p>
            <a:pPr>
              <a:defRPr/>
            </a:pPr>
            <a:fld id="{93006501-2823-4DB8-B05F-5438AC6ED024}" type="slidenum">
              <a:rPr lang="cs-CZ" altLang="sk-SK"/>
              <a:pPr>
                <a:defRPr/>
              </a:pPr>
              <a:t>‹#›</a:t>
            </a:fld>
            <a:endParaRPr lang="cs-CZ" altLang="sk-SK"/>
          </a:p>
        </p:txBody>
      </p:sp>
    </p:spTree>
    <p:extLst>
      <p:ext uri="{BB962C8B-B14F-4D97-AF65-F5344CB8AC3E}">
        <p14:creationId xmlns:p14="http://schemas.microsoft.com/office/powerpoint/2010/main" val="1693366987"/>
      </p:ext>
    </p:extLst>
  </p:cSld>
  <p:clrMapOvr>
    <a:masterClrMapping/>
  </p:clrMapOvr>
  <p:transition spd="med">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sk-SK"/>
              <a:t>Kliknite sem a upravte štýl predlohy nadpisov.</a:t>
            </a:r>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Rectangle 65">
            <a:extLst>
              <a:ext uri="{FF2B5EF4-FFF2-40B4-BE49-F238E27FC236}">
                <a16:creationId xmlns:a16="http://schemas.microsoft.com/office/drawing/2014/main" id="{11BD68D8-9DCE-6FF5-C6F2-0A4A5F5A934C}"/>
              </a:ext>
            </a:extLst>
          </p:cNvPr>
          <p:cNvSpPr>
            <a:spLocks noGrp="1" noChangeArrowheads="1"/>
          </p:cNvSpPr>
          <p:nvPr>
            <p:ph type="dt" sz="half" idx="10"/>
          </p:nvPr>
        </p:nvSpPr>
        <p:spPr>
          <a:ln/>
        </p:spPr>
        <p:txBody>
          <a:bodyPr/>
          <a:lstStyle>
            <a:lvl1pPr>
              <a:defRPr/>
            </a:lvl1pPr>
          </a:lstStyle>
          <a:p>
            <a:pPr>
              <a:defRPr/>
            </a:pPr>
            <a:fld id="{A6078771-1422-4099-8E67-C2F2BFE566A5}" type="datetime1">
              <a:rPr lang="sk-SK" smtClean="0"/>
              <a:t>30. 12. 2024</a:t>
            </a:fld>
            <a:endParaRPr lang="cs-CZ"/>
          </a:p>
        </p:txBody>
      </p:sp>
      <p:sp>
        <p:nvSpPr>
          <p:cNvPr id="6" name="Rectangle 66">
            <a:extLst>
              <a:ext uri="{FF2B5EF4-FFF2-40B4-BE49-F238E27FC236}">
                <a16:creationId xmlns:a16="http://schemas.microsoft.com/office/drawing/2014/main" id="{1E06BA85-DAD8-F2DB-5563-97D9822E2AB2}"/>
              </a:ext>
            </a:extLst>
          </p:cNvPr>
          <p:cNvSpPr>
            <a:spLocks noGrp="1" noChangeArrowheads="1"/>
          </p:cNvSpPr>
          <p:nvPr>
            <p:ph type="ftr" sz="quarter" idx="11"/>
          </p:nvPr>
        </p:nvSpPr>
        <p:spPr>
          <a:ln/>
        </p:spPr>
        <p:txBody>
          <a:bodyPr/>
          <a:lstStyle>
            <a:lvl1pPr>
              <a:defRPr/>
            </a:lvl1pPr>
          </a:lstStyle>
          <a:p>
            <a:pPr>
              <a:defRPr/>
            </a:pPr>
            <a:r>
              <a:rPr lang="cs-CZ"/>
              <a:t>Projekt ERASMS +; 2022-1-SK01-KA210-VET-000084541</a:t>
            </a:r>
          </a:p>
        </p:txBody>
      </p:sp>
      <p:sp>
        <p:nvSpPr>
          <p:cNvPr id="7" name="Rectangle 67">
            <a:extLst>
              <a:ext uri="{FF2B5EF4-FFF2-40B4-BE49-F238E27FC236}">
                <a16:creationId xmlns:a16="http://schemas.microsoft.com/office/drawing/2014/main" id="{E3578243-3457-2F03-DBBE-53FD7ED62515}"/>
              </a:ext>
            </a:extLst>
          </p:cNvPr>
          <p:cNvSpPr>
            <a:spLocks noGrp="1" noChangeArrowheads="1"/>
          </p:cNvSpPr>
          <p:nvPr>
            <p:ph type="sldNum" sz="quarter" idx="12"/>
          </p:nvPr>
        </p:nvSpPr>
        <p:spPr>
          <a:ln/>
        </p:spPr>
        <p:txBody>
          <a:bodyPr/>
          <a:lstStyle>
            <a:lvl1pPr>
              <a:defRPr/>
            </a:lvl1pPr>
          </a:lstStyle>
          <a:p>
            <a:pPr>
              <a:defRPr/>
            </a:pPr>
            <a:fld id="{5F442E2C-998C-4AE8-8575-6D38A8A0BCA8}" type="slidenum">
              <a:rPr lang="cs-CZ" altLang="sk-SK"/>
              <a:pPr>
                <a:defRPr/>
              </a:pPr>
              <a:t>‹#›</a:t>
            </a:fld>
            <a:endParaRPr lang="cs-CZ" altLang="sk-SK"/>
          </a:p>
        </p:txBody>
      </p:sp>
    </p:spTree>
    <p:extLst>
      <p:ext uri="{BB962C8B-B14F-4D97-AF65-F5344CB8AC3E}">
        <p14:creationId xmlns:p14="http://schemas.microsoft.com/office/powerpoint/2010/main" val="2257730529"/>
      </p:ext>
    </p:extLst>
  </p:cSld>
  <p:clrMapOvr>
    <a:masterClrMapping/>
  </p:clrMapOvr>
  <p:transition spd="med">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zvislého textu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Rectangle 65">
            <a:extLst>
              <a:ext uri="{FF2B5EF4-FFF2-40B4-BE49-F238E27FC236}">
                <a16:creationId xmlns:a16="http://schemas.microsoft.com/office/drawing/2014/main" id="{3201D1DF-3A0A-B38D-0324-A7E32A003837}"/>
              </a:ext>
            </a:extLst>
          </p:cNvPr>
          <p:cNvSpPr>
            <a:spLocks noGrp="1" noChangeArrowheads="1"/>
          </p:cNvSpPr>
          <p:nvPr>
            <p:ph type="dt" sz="half" idx="10"/>
          </p:nvPr>
        </p:nvSpPr>
        <p:spPr>
          <a:ln/>
        </p:spPr>
        <p:txBody>
          <a:bodyPr/>
          <a:lstStyle>
            <a:lvl1pPr>
              <a:defRPr/>
            </a:lvl1pPr>
          </a:lstStyle>
          <a:p>
            <a:pPr>
              <a:defRPr/>
            </a:pPr>
            <a:fld id="{6CD98208-56D4-46FE-BA48-7FAC0DA66DAC}" type="datetime1">
              <a:rPr lang="sk-SK" smtClean="0"/>
              <a:t>30. 12. 2024</a:t>
            </a:fld>
            <a:endParaRPr lang="cs-CZ"/>
          </a:p>
        </p:txBody>
      </p:sp>
      <p:sp>
        <p:nvSpPr>
          <p:cNvPr id="5" name="Rectangle 66">
            <a:extLst>
              <a:ext uri="{FF2B5EF4-FFF2-40B4-BE49-F238E27FC236}">
                <a16:creationId xmlns:a16="http://schemas.microsoft.com/office/drawing/2014/main" id="{4E7565E5-8B80-92F2-AD2F-59BED8475E9A}"/>
              </a:ext>
            </a:extLst>
          </p:cNvPr>
          <p:cNvSpPr>
            <a:spLocks noGrp="1" noChangeArrowheads="1"/>
          </p:cNvSpPr>
          <p:nvPr>
            <p:ph type="ftr" sz="quarter" idx="11"/>
          </p:nvPr>
        </p:nvSpPr>
        <p:spPr>
          <a:ln/>
        </p:spPr>
        <p:txBody>
          <a:bodyPr/>
          <a:lstStyle>
            <a:lvl1pPr>
              <a:defRPr/>
            </a:lvl1pPr>
          </a:lstStyle>
          <a:p>
            <a:pPr>
              <a:defRPr/>
            </a:pPr>
            <a:r>
              <a:rPr lang="cs-CZ"/>
              <a:t>Projekt ERASMS +; 2022-1-SK01-KA210-VET-000084541</a:t>
            </a:r>
          </a:p>
        </p:txBody>
      </p:sp>
      <p:sp>
        <p:nvSpPr>
          <p:cNvPr id="6" name="Rectangle 67">
            <a:extLst>
              <a:ext uri="{FF2B5EF4-FFF2-40B4-BE49-F238E27FC236}">
                <a16:creationId xmlns:a16="http://schemas.microsoft.com/office/drawing/2014/main" id="{BB595D69-1D83-F147-35FD-768D6DBD15B3}"/>
              </a:ext>
            </a:extLst>
          </p:cNvPr>
          <p:cNvSpPr>
            <a:spLocks noGrp="1" noChangeArrowheads="1"/>
          </p:cNvSpPr>
          <p:nvPr>
            <p:ph type="sldNum" sz="quarter" idx="12"/>
          </p:nvPr>
        </p:nvSpPr>
        <p:spPr>
          <a:ln/>
        </p:spPr>
        <p:txBody>
          <a:bodyPr/>
          <a:lstStyle>
            <a:lvl1pPr>
              <a:defRPr/>
            </a:lvl1pPr>
          </a:lstStyle>
          <a:p>
            <a:pPr>
              <a:defRPr/>
            </a:pPr>
            <a:fld id="{2F6CB71E-8BCB-4A89-9132-1810E5DB796A}" type="slidenum">
              <a:rPr lang="cs-CZ" altLang="sk-SK"/>
              <a:pPr>
                <a:defRPr/>
              </a:pPr>
              <a:t>‹#›</a:t>
            </a:fld>
            <a:endParaRPr lang="cs-CZ" altLang="sk-SK"/>
          </a:p>
        </p:txBody>
      </p:sp>
    </p:spTree>
    <p:extLst>
      <p:ext uri="{BB962C8B-B14F-4D97-AF65-F5344CB8AC3E}">
        <p14:creationId xmlns:p14="http://schemas.microsoft.com/office/powerpoint/2010/main" val="1191843876"/>
      </p:ext>
    </p:extLst>
  </p:cSld>
  <p:clrMapOvr>
    <a:masterClrMapping/>
  </p:clrMapOvr>
  <p:transition spd="med">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692B740-AAF4-DD4C-987A-81DA98203FE5}"/>
              </a:ext>
            </a:extLst>
          </p:cNvPr>
          <p:cNvGrpSpPr>
            <a:grpSpLocks/>
          </p:cNvGrpSpPr>
          <p:nvPr/>
        </p:nvGrpSpPr>
        <p:grpSpPr bwMode="auto">
          <a:xfrm>
            <a:off x="0" y="0"/>
            <a:ext cx="9144000" cy="6858000"/>
            <a:chOff x="0" y="0"/>
            <a:chExt cx="5760" cy="4320"/>
          </a:xfrm>
        </p:grpSpPr>
        <p:grpSp>
          <p:nvGrpSpPr>
            <p:cNvPr id="1032" name="Group 3">
              <a:extLst>
                <a:ext uri="{FF2B5EF4-FFF2-40B4-BE49-F238E27FC236}">
                  <a16:creationId xmlns:a16="http://schemas.microsoft.com/office/drawing/2014/main" id="{53334EFF-B8DC-EF48-7644-62B820B9EFF0}"/>
                </a:ext>
              </a:extLst>
            </p:cNvPr>
            <p:cNvGrpSpPr>
              <a:grpSpLocks/>
            </p:cNvGrpSpPr>
            <p:nvPr/>
          </p:nvGrpSpPr>
          <p:grpSpPr bwMode="auto">
            <a:xfrm>
              <a:off x="0" y="0"/>
              <a:ext cx="5760" cy="4320"/>
              <a:chOff x="0" y="0"/>
              <a:chExt cx="5760" cy="4320"/>
            </a:xfrm>
          </p:grpSpPr>
          <p:grpSp>
            <p:nvGrpSpPr>
              <p:cNvPr id="1039" name="Group 4">
                <a:extLst>
                  <a:ext uri="{FF2B5EF4-FFF2-40B4-BE49-F238E27FC236}">
                    <a16:creationId xmlns:a16="http://schemas.microsoft.com/office/drawing/2014/main" id="{D586185D-DD37-F478-4E23-35BEDFDA6B0C}"/>
                  </a:ext>
                </a:extLst>
              </p:cNvPr>
              <p:cNvGrpSpPr>
                <a:grpSpLocks/>
              </p:cNvGrpSpPr>
              <p:nvPr/>
            </p:nvGrpSpPr>
            <p:grpSpPr bwMode="auto">
              <a:xfrm>
                <a:off x="0" y="192"/>
                <a:ext cx="5760" cy="4032"/>
                <a:chOff x="0" y="192"/>
                <a:chExt cx="5760" cy="4032"/>
              </a:xfrm>
            </p:grpSpPr>
            <p:sp>
              <p:nvSpPr>
                <p:cNvPr id="1070" name="Line 5">
                  <a:extLst>
                    <a:ext uri="{FF2B5EF4-FFF2-40B4-BE49-F238E27FC236}">
                      <a16:creationId xmlns:a16="http://schemas.microsoft.com/office/drawing/2014/main" id="{6417F0EB-AE43-FE51-C46E-3DEE3D17D029}"/>
                    </a:ext>
                  </a:extLst>
                </p:cNvPr>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71" name="Line 6">
                  <a:extLst>
                    <a:ext uri="{FF2B5EF4-FFF2-40B4-BE49-F238E27FC236}">
                      <a16:creationId xmlns:a16="http://schemas.microsoft.com/office/drawing/2014/main" id="{78F2D90E-4B95-387C-A2AD-FB1886F50866}"/>
                    </a:ext>
                  </a:extLst>
                </p:cNvPr>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72" name="Line 7">
                  <a:extLst>
                    <a:ext uri="{FF2B5EF4-FFF2-40B4-BE49-F238E27FC236}">
                      <a16:creationId xmlns:a16="http://schemas.microsoft.com/office/drawing/2014/main" id="{E0A91D7E-CD65-5BC2-5BE2-77C2937A20A3}"/>
                    </a:ext>
                  </a:extLst>
                </p:cNvPr>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73" name="Line 8">
                  <a:extLst>
                    <a:ext uri="{FF2B5EF4-FFF2-40B4-BE49-F238E27FC236}">
                      <a16:creationId xmlns:a16="http://schemas.microsoft.com/office/drawing/2014/main" id="{9079429E-8EBD-F81E-CC36-E615681B618A}"/>
                    </a:ext>
                  </a:extLst>
                </p:cNvPr>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74" name="Line 9">
                  <a:extLst>
                    <a:ext uri="{FF2B5EF4-FFF2-40B4-BE49-F238E27FC236}">
                      <a16:creationId xmlns:a16="http://schemas.microsoft.com/office/drawing/2014/main" id="{69CA823C-A169-736B-A809-FF97AC5FB974}"/>
                    </a:ext>
                  </a:extLst>
                </p:cNvPr>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75" name="Line 10">
                  <a:extLst>
                    <a:ext uri="{FF2B5EF4-FFF2-40B4-BE49-F238E27FC236}">
                      <a16:creationId xmlns:a16="http://schemas.microsoft.com/office/drawing/2014/main" id="{392B404C-3D08-3232-4150-03BF95B962F1}"/>
                    </a:ext>
                  </a:extLst>
                </p:cNvPr>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76" name="Line 11">
                  <a:extLst>
                    <a:ext uri="{FF2B5EF4-FFF2-40B4-BE49-F238E27FC236}">
                      <a16:creationId xmlns:a16="http://schemas.microsoft.com/office/drawing/2014/main" id="{28B7E48F-3A9D-23D4-D16B-B86C95A68457}"/>
                    </a:ext>
                  </a:extLst>
                </p:cNvPr>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77" name="Line 12">
                  <a:extLst>
                    <a:ext uri="{FF2B5EF4-FFF2-40B4-BE49-F238E27FC236}">
                      <a16:creationId xmlns:a16="http://schemas.microsoft.com/office/drawing/2014/main" id="{17538B1C-EE93-9DD9-2302-AC5B2DB986AC}"/>
                    </a:ext>
                  </a:extLst>
                </p:cNvPr>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78" name="Line 13">
                  <a:extLst>
                    <a:ext uri="{FF2B5EF4-FFF2-40B4-BE49-F238E27FC236}">
                      <a16:creationId xmlns:a16="http://schemas.microsoft.com/office/drawing/2014/main" id="{C373F035-34D8-AB6A-73AF-E7F03F5E1C09}"/>
                    </a:ext>
                  </a:extLst>
                </p:cNvPr>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79" name="Line 14">
                  <a:extLst>
                    <a:ext uri="{FF2B5EF4-FFF2-40B4-BE49-F238E27FC236}">
                      <a16:creationId xmlns:a16="http://schemas.microsoft.com/office/drawing/2014/main" id="{6792CC21-D747-6A30-7BC3-B9D1F70A3B1A}"/>
                    </a:ext>
                  </a:extLst>
                </p:cNvPr>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80" name="Line 15">
                  <a:extLst>
                    <a:ext uri="{FF2B5EF4-FFF2-40B4-BE49-F238E27FC236}">
                      <a16:creationId xmlns:a16="http://schemas.microsoft.com/office/drawing/2014/main" id="{7E827FE7-FF5C-C6D4-6650-4B8F58622A8E}"/>
                    </a:ext>
                  </a:extLst>
                </p:cNvPr>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81" name="Line 16">
                  <a:extLst>
                    <a:ext uri="{FF2B5EF4-FFF2-40B4-BE49-F238E27FC236}">
                      <a16:creationId xmlns:a16="http://schemas.microsoft.com/office/drawing/2014/main" id="{C08F02B0-57B9-4EF8-BB64-400B19F0F60C}"/>
                    </a:ext>
                  </a:extLst>
                </p:cNvPr>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82" name="Line 17">
                  <a:extLst>
                    <a:ext uri="{FF2B5EF4-FFF2-40B4-BE49-F238E27FC236}">
                      <a16:creationId xmlns:a16="http://schemas.microsoft.com/office/drawing/2014/main" id="{EA58778A-C44D-882B-1549-D130FC3EB50E}"/>
                    </a:ext>
                  </a:extLst>
                </p:cNvPr>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83" name="Line 18">
                  <a:extLst>
                    <a:ext uri="{FF2B5EF4-FFF2-40B4-BE49-F238E27FC236}">
                      <a16:creationId xmlns:a16="http://schemas.microsoft.com/office/drawing/2014/main" id="{2BAF301E-EAE9-B974-3B8C-90A0BBFAB96C}"/>
                    </a:ext>
                  </a:extLst>
                </p:cNvPr>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84" name="Line 19">
                  <a:extLst>
                    <a:ext uri="{FF2B5EF4-FFF2-40B4-BE49-F238E27FC236}">
                      <a16:creationId xmlns:a16="http://schemas.microsoft.com/office/drawing/2014/main" id="{7181F1B7-6D01-0E36-D99D-92D1B99AC04F}"/>
                    </a:ext>
                  </a:extLst>
                </p:cNvPr>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85" name="Line 20">
                  <a:extLst>
                    <a:ext uri="{FF2B5EF4-FFF2-40B4-BE49-F238E27FC236}">
                      <a16:creationId xmlns:a16="http://schemas.microsoft.com/office/drawing/2014/main" id="{D63A2EC4-3C9B-1E0C-C631-00E15673C1CF}"/>
                    </a:ext>
                  </a:extLst>
                </p:cNvPr>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86" name="Line 21">
                  <a:extLst>
                    <a:ext uri="{FF2B5EF4-FFF2-40B4-BE49-F238E27FC236}">
                      <a16:creationId xmlns:a16="http://schemas.microsoft.com/office/drawing/2014/main" id="{C3B97298-C147-8BA1-0D84-B87C695ED170}"/>
                    </a:ext>
                  </a:extLst>
                </p:cNvPr>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87" name="Line 22">
                  <a:extLst>
                    <a:ext uri="{FF2B5EF4-FFF2-40B4-BE49-F238E27FC236}">
                      <a16:creationId xmlns:a16="http://schemas.microsoft.com/office/drawing/2014/main" id="{49E8F51D-8C61-2548-3DB2-19A529986D43}"/>
                    </a:ext>
                  </a:extLst>
                </p:cNvPr>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88" name="Line 23">
                  <a:extLst>
                    <a:ext uri="{FF2B5EF4-FFF2-40B4-BE49-F238E27FC236}">
                      <a16:creationId xmlns:a16="http://schemas.microsoft.com/office/drawing/2014/main" id="{BE6F0289-7F46-86DE-F4E1-C351FD881884}"/>
                    </a:ext>
                  </a:extLst>
                </p:cNvPr>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89" name="Line 24">
                  <a:extLst>
                    <a:ext uri="{FF2B5EF4-FFF2-40B4-BE49-F238E27FC236}">
                      <a16:creationId xmlns:a16="http://schemas.microsoft.com/office/drawing/2014/main" id="{A26861DE-BFC2-CB8B-1520-BFC5F9B177DB}"/>
                    </a:ext>
                  </a:extLst>
                </p:cNvPr>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90" name="Line 25">
                  <a:extLst>
                    <a:ext uri="{FF2B5EF4-FFF2-40B4-BE49-F238E27FC236}">
                      <a16:creationId xmlns:a16="http://schemas.microsoft.com/office/drawing/2014/main" id="{E1F26D10-B2F9-A0BE-81D9-BFD33CA54821}"/>
                    </a:ext>
                  </a:extLst>
                </p:cNvPr>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91" name="Line 26">
                  <a:extLst>
                    <a:ext uri="{FF2B5EF4-FFF2-40B4-BE49-F238E27FC236}">
                      <a16:creationId xmlns:a16="http://schemas.microsoft.com/office/drawing/2014/main" id="{A640E148-9A7C-DAB6-1C5B-6DF66FE02BC8}"/>
                    </a:ext>
                  </a:extLst>
                </p:cNvPr>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grpSp>
          <p:grpSp>
            <p:nvGrpSpPr>
              <p:cNvPr id="1040" name="Group 27">
                <a:extLst>
                  <a:ext uri="{FF2B5EF4-FFF2-40B4-BE49-F238E27FC236}">
                    <a16:creationId xmlns:a16="http://schemas.microsoft.com/office/drawing/2014/main" id="{EC36233F-292D-7395-48C6-D8C98DC267E1}"/>
                  </a:ext>
                </a:extLst>
              </p:cNvPr>
              <p:cNvGrpSpPr>
                <a:grpSpLocks/>
              </p:cNvGrpSpPr>
              <p:nvPr/>
            </p:nvGrpSpPr>
            <p:grpSpPr bwMode="auto">
              <a:xfrm>
                <a:off x="192" y="0"/>
                <a:ext cx="5376" cy="4320"/>
                <a:chOff x="192" y="0"/>
                <a:chExt cx="5376" cy="4320"/>
              </a:xfrm>
            </p:grpSpPr>
            <p:sp>
              <p:nvSpPr>
                <p:cNvPr id="1041" name="Line 28">
                  <a:extLst>
                    <a:ext uri="{FF2B5EF4-FFF2-40B4-BE49-F238E27FC236}">
                      <a16:creationId xmlns:a16="http://schemas.microsoft.com/office/drawing/2014/main" id="{C723C7E2-CD1D-1F71-9BBD-0578E1F92A18}"/>
                    </a:ext>
                  </a:extLst>
                </p:cNvPr>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42" name="Line 29">
                  <a:extLst>
                    <a:ext uri="{FF2B5EF4-FFF2-40B4-BE49-F238E27FC236}">
                      <a16:creationId xmlns:a16="http://schemas.microsoft.com/office/drawing/2014/main" id="{9E2C22C3-3F94-4E51-8397-B4C57ACA73CA}"/>
                    </a:ext>
                  </a:extLst>
                </p:cNvPr>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43" name="Line 30">
                  <a:extLst>
                    <a:ext uri="{FF2B5EF4-FFF2-40B4-BE49-F238E27FC236}">
                      <a16:creationId xmlns:a16="http://schemas.microsoft.com/office/drawing/2014/main" id="{966C7CFF-31F9-2C03-0291-55A391D7BE97}"/>
                    </a:ext>
                  </a:extLst>
                </p:cNvPr>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44" name="Line 31">
                  <a:extLst>
                    <a:ext uri="{FF2B5EF4-FFF2-40B4-BE49-F238E27FC236}">
                      <a16:creationId xmlns:a16="http://schemas.microsoft.com/office/drawing/2014/main" id="{4357D8B6-DD4F-20A3-DAA7-266D2C12B998}"/>
                    </a:ext>
                  </a:extLst>
                </p:cNvPr>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45" name="Line 32">
                  <a:extLst>
                    <a:ext uri="{FF2B5EF4-FFF2-40B4-BE49-F238E27FC236}">
                      <a16:creationId xmlns:a16="http://schemas.microsoft.com/office/drawing/2014/main" id="{DFF4CDA9-1F13-0D9A-7AF8-92D90D8D975D}"/>
                    </a:ext>
                  </a:extLst>
                </p:cNvPr>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46" name="Line 33">
                  <a:extLst>
                    <a:ext uri="{FF2B5EF4-FFF2-40B4-BE49-F238E27FC236}">
                      <a16:creationId xmlns:a16="http://schemas.microsoft.com/office/drawing/2014/main" id="{1EE10581-098C-9A3F-8472-FCB2749E0DC9}"/>
                    </a:ext>
                  </a:extLst>
                </p:cNvPr>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47" name="Line 34">
                  <a:extLst>
                    <a:ext uri="{FF2B5EF4-FFF2-40B4-BE49-F238E27FC236}">
                      <a16:creationId xmlns:a16="http://schemas.microsoft.com/office/drawing/2014/main" id="{283DD792-B5D2-061B-4CC9-877DED98CBEE}"/>
                    </a:ext>
                  </a:extLst>
                </p:cNvPr>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48" name="Line 35">
                  <a:extLst>
                    <a:ext uri="{FF2B5EF4-FFF2-40B4-BE49-F238E27FC236}">
                      <a16:creationId xmlns:a16="http://schemas.microsoft.com/office/drawing/2014/main" id="{7CD50097-3FF7-D55F-8C75-41D5FA0D31AB}"/>
                    </a:ext>
                  </a:extLst>
                </p:cNvPr>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49" name="Line 36">
                  <a:extLst>
                    <a:ext uri="{FF2B5EF4-FFF2-40B4-BE49-F238E27FC236}">
                      <a16:creationId xmlns:a16="http://schemas.microsoft.com/office/drawing/2014/main" id="{B11A3E7C-4528-AE8C-AAF8-D15A7299002E}"/>
                    </a:ext>
                  </a:extLst>
                </p:cNvPr>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50" name="Line 37">
                  <a:extLst>
                    <a:ext uri="{FF2B5EF4-FFF2-40B4-BE49-F238E27FC236}">
                      <a16:creationId xmlns:a16="http://schemas.microsoft.com/office/drawing/2014/main" id="{969042B1-1BEA-75B5-01F9-89D2B4B332B2}"/>
                    </a:ext>
                  </a:extLst>
                </p:cNvPr>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51" name="Line 38">
                  <a:extLst>
                    <a:ext uri="{FF2B5EF4-FFF2-40B4-BE49-F238E27FC236}">
                      <a16:creationId xmlns:a16="http://schemas.microsoft.com/office/drawing/2014/main" id="{7F620BA4-3569-F99A-8DF4-AD7ACB6BB697}"/>
                    </a:ext>
                  </a:extLst>
                </p:cNvPr>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52" name="Line 39">
                  <a:extLst>
                    <a:ext uri="{FF2B5EF4-FFF2-40B4-BE49-F238E27FC236}">
                      <a16:creationId xmlns:a16="http://schemas.microsoft.com/office/drawing/2014/main" id="{1AFA6673-8A5B-A96C-EA65-8013C8288DC1}"/>
                    </a:ext>
                  </a:extLst>
                </p:cNvPr>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53" name="Line 40">
                  <a:extLst>
                    <a:ext uri="{FF2B5EF4-FFF2-40B4-BE49-F238E27FC236}">
                      <a16:creationId xmlns:a16="http://schemas.microsoft.com/office/drawing/2014/main" id="{99FD651D-B238-60B5-55D1-9537B20894D2}"/>
                    </a:ext>
                  </a:extLst>
                </p:cNvPr>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54" name="Line 41">
                  <a:extLst>
                    <a:ext uri="{FF2B5EF4-FFF2-40B4-BE49-F238E27FC236}">
                      <a16:creationId xmlns:a16="http://schemas.microsoft.com/office/drawing/2014/main" id="{3BAFBFFD-BA64-19CD-0EF3-6BE2BC2B7D0C}"/>
                    </a:ext>
                  </a:extLst>
                </p:cNvPr>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55" name="Line 42">
                  <a:extLst>
                    <a:ext uri="{FF2B5EF4-FFF2-40B4-BE49-F238E27FC236}">
                      <a16:creationId xmlns:a16="http://schemas.microsoft.com/office/drawing/2014/main" id="{40816F74-08CE-BFF4-9B69-FD1E8F3D670A}"/>
                    </a:ext>
                  </a:extLst>
                </p:cNvPr>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56" name="Line 43">
                  <a:extLst>
                    <a:ext uri="{FF2B5EF4-FFF2-40B4-BE49-F238E27FC236}">
                      <a16:creationId xmlns:a16="http://schemas.microsoft.com/office/drawing/2014/main" id="{57C8BE26-9C49-52B5-92BA-D72B58AC95A9}"/>
                    </a:ext>
                  </a:extLst>
                </p:cNvPr>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57" name="Line 44">
                  <a:extLst>
                    <a:ext uri="{FF2B5EF4-FFF2-40B4-BE49-F238E27FC236}">
                      <a16:creationId xmlns:a16="http://schemas.microsoft.com/office/drawing/2014/main" id="{3A9A78E8-2A9E-F2F4-50CE-E72676966836}"/>
                    </a:ext>
                  </a:extLst>
                </p:cNvPr>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58" name="Line 45">
                  <a:extLst>
                    <a:ext uri="{FF2B5EF4-FFF2-40B4-BE49-F238E27FC236}">
                      <a16:creationId xmlns:a16="http://schemas.microsoft.com/office/drawing/2014/main" id="{D01190C7-BAD6-AEF4-EDB6-ACF00F2A5906}"/>
                    </a:ext>
                  </a:extLst>
                </p:cNvPr>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59" name="Line 46">
                  <a:extLst>
                    <a:ext uri="{FF2B5EF4-FFF2-40B4-BE49-F238E27FC236}">
                      <a16:creationId xmlns:a16="http://schemas.microsoft.com/office/drawing/2014/main" id="{AD9FAB19-3498-81E4-B9C4-58CF26A627B5}"/>
                    </a:ext>
                  </a:extLst>
                </p:cNvPr>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60" name="Line 47">
                  <a:extLst>
                    <a:ext uri="{FF2B5EF4-FFF2-40B4-BE49-F238E27FC236}">
                      <a16:creationId xmlns:a16="http://schemas.microsoft.com/office/drawing/2014/main" id="{189F5F3F-C8BB-D712-9C02-57264AC958BC}"/>
                    </a:ext>
                  </a:extLst>
                </p:cNvPr>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61" name="Line 48">
                  <a:extLst>
                    <a:ext uri="{FF2B5EF4-FFF2-40B4-BE49-F238E27FC236}">
                      <a16:creationId xmlns:a16="http://schemas.microsoft.com/office/drawing/2014/main" id="{8441308A-B69A-10F8-DE29-A87CE513EF2B}"/>
                    </a:ext>
                  </a:extLst>
                </p:cNvPr>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62" name="Line 49">
                  <a:extLst>
                    <a:ext uri="{FF2B5EF4-FFF2-40B4-BE49-F238E27FC236}">
                      <a16:creationId xmlns:a16="http://schemas.microsoft.com/office/drawing/2014/main" id="{48E2A803-AFEA-BCB7-5AF1-48CDC3CA30D1}"/>
                    </a:ext>
                  </a:extLst>
                </p:cNvPr>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63" name="Line 50">
                  <a:extLst>
                    <a:ext uri="{FF2B5EF4-FFF2-40B4-BE49-F238E27FC236}">
                      <a16:creationId xmlns:a16="http://schemas.microsoft.com/office/drawing/2014/main" id="{0BA2C8C3-97B9-0DD6-02DF-23E4A19DA7E3}"/>
                    </a:ext>
                  </a:extLst>
                </p:cNvPr>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64" name="Line 51">
                  <a:extLst>
                    <a:ext uri="{FF2B5EF4-FFF2-40B4-BE49-F238E27FC236}">
                      <a16:creationId xmlns:a16="http://schemas.microsoft.com/office/drawing/2014/main" id="{5A0A25BD-5B95-5373-D146-3AEEFB9D7446}"/>
                    </a:ext>
                  </a:extLst>
                </p:cNvPr>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65" name="Line 52">
                  <a:extLst>
                    <a:ext uri="{FF2B5EF4-FFF2-40B4-BE49-F238E27FC236}">
                      <a16:creationId xmlns:a16="http://schemas.microsoft.com/office/drawing/2014/main" id="{81FC5FBA-973C-826C-FE9D-591BE0D40A37}"/>
                    </a:ext>
                  </a:extLst>
                </p:cNvPr>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66" name="Line 53">
                  <a:extLst>
                    <a:ext uri="{FF2B5EF4-FFF2-40B4-BE49-F238E27FC236}">
                      <a16:creationId xmlns:a16="http://schemas.microsoft.com/office/drawing/2014/main" id="{2639C88E-CEE4-3358-7476-AC188B9E9918}"/>
                    </a:ext>
                  </a:extLst>
                </p:cNvPr>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67" name="Line 54">
                  <a:extLst>
                    <a:ext uri="{FF2B5EF4-FFF2-40B4-BE49-F238E27FC236}">
                      <a16:creationId xmlns:a16="http://schemas.microsoft.com/office/drawing/2014/main" id="{1A5D9502-4FAB-A577-8C68-2BA6D439A7A7}"/>
                    </a:ext>
                  </a:extLst>
                </p:cNvPr>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68" name="Line 55">
                  <a:extLst>
                    <a:ext uri="{FF2B5EF4-FFF2-40B4-BE49-F238E27FC236}">
                      <a16:creationId xmlns:a16="http://schemas.microsoft.com/office/drawing/2014/main" id="{E9F34A33-A8E7-6391-33B1-C95C21AFE962}"/>
                    </a:ext>
                  </a:extLst>
                </p:cNvPr>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69" name="Line 56">
                  <a:extLst>
                    <a:ext uri="{FF2B5EF4-FFF2-40B4-BE49-F238E27FC236}">
                      <a16:creationId xmlns:a16="http://schemas.microsoft.com/office/drawing/2014/main" id="{435C7130-27E1-DF0B-FE3E-6C0CB93905C0}"/>
                    </a:ext>
                  </a:extLst>
                </p:cNvPr>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sk-SK"/>
                </a:p>
              </p:txBody>
            </p:sp>
          </p:grpSp>
        </p:grpSp>
        <p:sp>
          <p:nvSpPr>
            <p:cNvPr id="1033" name="Rectangle 57" descr="60%">
              <a:extLst>
                <a:ext uri="{FF2B5EF4-FFF2-40B4-BE49-F238E27FC236}">
                  <a16:creationId xmlns:a16="http://schemas.microsoft.com/office/drawing/2014/main" id="{9227176C-243F-3EEC-74A4-C562D43F700E}"/>
                </a:ext>
              </a:extLst>
            </p:cNvPr>
            <p:cNvSpPr>
              <a:spLocks noChangeArrowheads="1"/>
            </p:cNvSpPr>
            <p:nvPr/>
          </p:nvSpPr>
          <p:spPr bwMode="ltGray">
            <a:xfrm>
              <a:off x="2112" y="0"/>
              <a:ext cx="3648" cy="96"/>
            </a:xfrm>
            <a:prstGeom prst="rect">
              <a:avLst/>
            </a:prstGeom>
            <a:pattFill prst="pct60">
              <a:fgClr>
                <a:schemeClr val="folHlink"/>
              </a:fgClr>
              <a:bgClr>
                <a:schemeClr val="bg1"/>
              </a:bgClr>
            </a:patt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sk-SK" altLang="sk-SK"/>
            </a:p>
          </p:txBody>
        </p:sp>
        <p:sp>
          <p:nvSpPr>
            <p:cNvPr id="1034" name="Line 58">
              <a:extLst>
                <a:ext uri="{FF2B5EF4-FFF2-40B4-BE49-F238E27FC236}">
                  <a16:creationId xmlns:a16="http://schemas.microsoft.com/office/drawing/2014/main" id="{36E721BB-9E96-7CD7-316F-4A1954AB9BEB}"/>
                </a:ext>
              </a:extLst>
            </p:cNvPr>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sk-SK"/>
            </a:p>
          </p:txBody>
        </p:sp>
        <p:grpSp>
          <p:nvGrpSpPr>
            <p:cNvPr id="1035" name="Group 59">
              <a:extLst>
                <a:ext uri="{FF2B5EF4-FFF2-40B4-BE49-F238E27FC236}">
                  <a16:creationId xmlns:a16="http://schemas.microsoft.com/office/drawing/2014/main" id="{A4BE74DD-A8CA-0986-B5E5-A103265A4DD0}"/>
                </a:ext>
              </a:extLst>
            </p:cNvPr>
            <p:cNvGrpSpPr>
              <a:grpSpLocks/>
            </p:cNvGrpSpPr>
            <p:nvPr/>
          </p:nvGrpSpPr>
          <p:grpSpPr bwMode="auto">
            <a:xfrm>
              <a:off x="261" y="892"/>
              <a:ext cx="1124" cy="1464"/>
              <a:chOff x="96" y="916"/>
              <a:chExt cx="2208" cy="2876"/>
            </a:xfrm>
          </p:grpSpPr>
          <p:sp>
            <p:nvSpPr>
              <p:cNvPr id="1036" name="Line 60">
                <a:extLst>
                  <a:ext uri="{FF2B5EF4-FFF2-40B4-BE49-F238E27FC236}">
                    <a16:creationId xmlns:a16="http://schemas.microsoft.com/office/drawing/2014/main" id="{80744D3F-E72F-09A9-7B89-5DA36D3C0E1D}"/>
                  </a:ext>
                </a:extLst>
              </p:cNvPr>
              <p:cNvSpPr>
                <a:spLocks noChangeShapeType="1"/>
              </p:cNvSpPr>
              <p:nvPr/>
            </p:nvSpPr>
            <p:spPr bwMode="ltGray">
              <a:xfrm flipH="1">
                <a:off x="96" y="1038"/>
                <a:ext cx="22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37" name="Line 61">
                <a:extLst>
                  <a:ext uri="{FF2B5EF4-FFF2-40B4-BE49-F238E27FC236}">
                    <a16:creationId xmlns:a16="http://schemas.microsoft.com/office/drawing/2014/main" id="{60AEDD2B-8C72-7995-0DEB-2A527BF20FD8}"/>
                  </a:ext>
                </a:extLst>
              </p:cNvPr>
              <p:cNvSpPr>
                <a:spLocks noChangeShapeType="1"/>
              </p:cNvSpPr>
              <p:nvPr/>
            </p:nvSpPr>
            <p:spPr bwMode="ltGray">
              <a:xfrm>
                <a:off x="336" y="920"/>
                <a:ext cx="0" cy="287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sk-SK"/>
              </a:p>
            </p:txBody>
          </p:sp>
          <p:sp>
            <p:nvSpPr>
              <p:cNvPr id="1038" name="Arc 62">
                <a:extLst>
                  <a:ext uri="{FF2B5EF4-FFF2-40B4-BE49-F238E27FC236}">
                    <a16:creationId xmlns:a16="http://schemas.microsoft.com/office/drawing/2014/main" id="{1ABD2086-4D04-65BD-F107-4DBDB7CEA1BC}"/>
                  </a:ext>
                </a:extLst>
              </p:cNvPr>
              <p:cNvSpPr>
                <a:spLocks/>
              </p:cNvSpPr>
              <p:nvPr/>
            </p:nvSpPr>
            <p:spPr bwMode="ltGray">
              <a:xfrm flipH="1">
                <a:off x="218" y="916"/>
                <a:ext cx="238" cy="240"/>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k-SK"/>
              </a:p>
            </p:txBody>
          </p:sp>
        </p:grpSp>
      </p:grpSp>
      <p:sp>
        <p:nvSpPr>
          <p:cNvPr id="1027" name="Rectangle 63">
            <a:extLst>
              <a:ext uri="{FF2B5EF4-FFF2-40B4-BE49-F238E27FC236}">
                <a16:creationId xmlns:a16="http://schemas.microsoft.com/office/drawing/2014/main" id="{A4C2EDE7-1067-E545-BBFB-11C30B60E3D6}"/>
              </a:ext>
            </a:extLst>
          </p:cNvPr>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sk-SK"/>
              <a:t>Klepnutím lze upravit styl předlohy nadpisů.</a:t>
            </a:r>
          </a:p>
        </p:txBody>
      </p:sp>
      <p:sp>
        <p:nvSpPr>
          <p:cNvPr id="1028" name="Rectangle 64" descr="Rectangle: Click to edit Master text styles&#10;Second level&#10;Third level&#10;Fourth level&#10;Fifth level">
            <a:extLst>
              <a:ext uri="{FF2B5EF4-FFF2-40B4-BE49-F238E27FC236}">
                <a16:creationId xmlns:a16="http://schemas.microsoft.com/office/drawing/2014/main" id="{4BEDB0BB-5BFB-C573-92E5-C5EC65F01B72}"/>
              </a:ext>
            </a:extLst>
          </p:cNvPr>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sk-SK"/>
              <a:t>Klepnutím lze upravit styly předlohy textu.</a:t>
            </a:r>
          </a:p>
          <a:p>
            <a:pPr lvl="1"/>
            <a:r>
              <a:rPr lang="cs-CZ" altLang="sk-SK"/>
              <a:t>Druhá úroveň</a:t>
            </a:r>
          </a:p>
          <a:p>
            <a:pPr lvl="2"/>
            <a:r>
              <a:rPr lang="cs-CZ" altLang="sk-SK"/>
              <a:t>Třetí úroveň</a:t>
            </a:r>
          </a:p>
          <a:p>
            <a:pPr lvl="3"/>
            <a:r>
              <a:rPr lang="cs-CZ" altLang="sk-SK"/>
              <a:t>Čtvrtá úroveň</a:t>
            </a:r>
          </a:p>
          <a:p>
            <a:pPr lvl="4"/>
            <a:r>
              <a:rPr lang="cs-CZ" altLang="sk-SK"/>
              <a:t>Pátá úroveň</a:t>
            </a:r>
          </a:p>
        </p:txBody>
      </p:sp>
      <p:sp>
        <p:nvSpPr>
          <p:cNvPr id="6209" name="Rectangle 65">
            <a:extLst>
              <a:ext uri="{FF2B5EF4-FFF2-40B4-BE49-F238E27FC236}">
                <a16:creationId xmlns:a16="http://schemas.microsoft.com/office/drawing/2014/main" id="{A1449C39-D21F-6073-DF09-0DF57C74EC5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fld id="{F4EE916B-0FAA-45F4-918E-D9D270FC59E2}" type="datetime1">
              <a:rPr lang="sk-SK" smtClean="0"/>
              <a:t>30. 12. 2024</a:t>
            </a:fld>
            <a:endParaRPr lang="cs-CZ"/>
          </a:p>
        </p:txBody>
      </p:sp>
      <p:sp>
        <p:nvSpPr>
          <p:cNvPr id="6210" name="Rectangle 66">
            <a:extLst>
              <a:ext uri="{FF2B5EF4-FFF2-40B4-BE49-F238E27FC236}">
                <a16:creationId xmlns:a16="http://schemas.microsoft.com/office/drawing/2014/main" id="{02DE59BA-B695-D8E6-AD10-D7ADD6872E1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r>
              <a:rPr lang="cs-CZ"/>
              <a:t>Projekt ERASMS +; 2022-1-SK01-KA210-VET-000084541</a:t>
            </a:r>
          </a:p>
        </p:txBody>
      </p:sp>
      <p:sp>
        <p:nvSpPr>
          <p:cNvPr id="6211" name="Rectangle 67">
            <a:extLst>
              <a:ext uri="{FF2B5EF4-FFF2-40B4-BE49-F238E27FC236}">
                <a16:creationId xmlns:a16="http://schemas.microsoft.com/office/drawing/2014/main" id="{11A58989-6B50-079B-986F-7EFFDCDD894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8071FBDF-F247-443E-B10F-FEBE514EB612}" type="slidenum">
              <a:rPr lang="cs-CZ" altLang="sk-SK"/>
              <a:pPr>
                <a:defRPr/>
              </a:pPr>
              <a:t>‹#›</a:t>
            </a:fld>
            <a:endParaRPr lang="cs-CZ" altLang="sk-SK"/>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transition spd="med">
    <p:checker/>
  </p:transition>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anose="05000000000000000000" pitchFamily="2" charset="2"/>
        <a:buBlip>
          <a:blip r:embed="rId1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90046FA2-F5AB-B83E-7D15-70183AB71CBA}"/>
              </a:ext>
            </a:extLst>
          </p:cNvPr>
          <p:cNvSpPr>
            <a:spLocks noGrp="1" noChangeArrowheads="1"/>
          </p:cNvSpPr>
          <p:nvPr>
            <p:ph type="title"/>
          </p:nvPr>
        </p:nvSpPr>
        <p:spPr/>
        <p:txBody>
          <a:bodyPr/>
          <a:lstStyle/>
          <a:p>
            <a:br>
              <a:rPr lang="sk-SK" sz="1800" b="1" dirty="0">
                <a:solidFill>
                  <a:srgbClr val="8064A2"/>
                </a:solidFill>
                <a:effectLst/>
                <a:latin typeface="Times New Roman" panose="02020603050405020304" pitchFamily="18" charset="0"/>
                <a:ea typeface="Times New Roman" panose="02020603050405020304" pitchFamily="18" charset="0"/>
              </a:rPr>
            </a:br>
            <a:r>
              <a:rPr lang="sk-SK" sz="1800" b="1" dirty="0">
                <a:solidFill>
                  <a:srgbClr val="8064A2"/>
                </a:solidFill>
                <a:effectLst/>
                <a:latin typeface="Times New Roman" panose="02020603050405020304" pitchFamily="18" charset="0"/>
                <a:ea typeface="Times New Roman" panose="02020603050405020304" pitchFamily="18" charset="0"/>
              </a:rPr>
              <a:t>Zásady hygieny a epidemiológie v sociálnych službách v mimoriadnej situácii epidémie/pandémie.“</a:t>
            </a:r>
            <a:br>
              <a:rPr lang="sk-SK" sz="1800" b="1" dirty="0">
                <a:solidFill>
                  <a:srgbClr val="8064A2"/>
                </a:solidFill>
                <a:latin typeface="Times New Roman" panose="02020603050405020304" pitchFamily="18" charset="0"/>
                <a:ea typeface="Times New Roman" panose="02020603050405020304" pitchFamily="18" charset="0"/>
              </a:rPr>
            </a:br>
            <a:endParaRPr lang="sk-SK" altLang="sk-SK" sz="2800" cap="none" dirty="0"/>
          </a:p>
        </p:txBody>
      </p:sp>
      <p:sp>
        <p:nvSpPr>
          <p:cNvPr id="4099" name="Zástupný text 2" descr="Rectangle: Click to edit Master text styles&#10;Second level&#10;Third level&#10;Fourth level&#10;Fifth level">
            <a:extLst>
              <a:ext uri="{FF2B5EF4-FFF2-40B4-BE49-F238E27FC236}">
                <a16:creationId xmlns:a16="http://schemas.microsoft.com/office/drawing/2014/main" id="{61D0FFEB-3892-BA06-2101-0D05499DA6C5}"/>
              </a:ext>
            </a:extLst>
          </p:cNvPr>
          <p:cNvSpPr>
            <a:spLocks noGrp="1" noChangeArrowheads="1"/>
          </p:cNvSpPr>
          <p:nvPr>
            <p:ph type="body" idx="1"/>
          </p:nvPr>
        </p:nvSpPr>
        <p:spPr/>
        <p:txBody>
          <a:bodyPr/>
          <a:lstStyle/>
          <a:p>
            <a:r>
              <a:rPr lang="sk-SK" altLang="sk-SK" sz="3600" dirty="0"/>
              <a:t>PhDr. Mária </a:t>
            </a:r>
            <a:r>
              <a:rPr lang="sk-SK" altLang="sk-SK" sz="3600" dirty="0" err="1"/>
              <a:t>Kovaľová,PhD.MHA.MBA</a:t>
            </a:r>
            <a:endParaRPr lang="sk-SK" altLang="sk-SK" sz="3600" dirty="0"/>
          </a:p>
          <a:p>
            <a:r>
              <a:rPr lang="sk-SK" altLang="sk-SK" sz="3600" dirty="0" err="1"/>
              <a:t>Kristina</a:t>
            </a:r>
            <a:r>
              <a:rPr lang="sk-SK" altLang="sk-SK" sz="3600" dirty="0"/>
              <a:t> </a:t>
            </a:r>
            <a:r>
              <a:rPr lang="sk-SK" altLang="sk-SK" sz="3600" dirty="0" err="1"/>
              <a:t>Milewsk</a:t>
            </a:r>
            <a:r>
              <a:rPr lang="de-DE" altLang="sk-SK" sz="3600" dirty="0"/>
              <a:t>i</a:t>
            </a:r>
            <a:endParaRPr lang="sk-SK" altLang="sk-SK" sz="3600" dirty="0"/>
          </a:p>
          <a:p>
            <a:endParaRPr lang="sk-SK" altLang="sk-SK" dirty="0"/>
          </a:p>
        </p:txBody>
      </p:sp>
      <p:sp>
        <p:nvSpPr>
          <p:cNvPr id="4100" name="Zástupný objekt pre pätu 3">
            <a:extLst>
              <a:ext uri="{FF2B5EF4-FFF2-40B4-BE49-F238E27FC236}">
                <a16:creationId xmlns:a16="http://schemas.microsoft.com/office/drawing/2014/main" id="{8285C3C3-D0C6-96B3-F1F1-EE55DF77F808}"/>
              </a:ext>
            </a:extLst>
          </p:cNvPr>
          <p:cNvSpPr>
            <a:spLocks noGrp="1" noChangeArrowheads="1"/>
          </p:cNvSpPr>
          <p:nvPr>
            <p:ph type="ftr" sz="quarter" idx="11"/>
          </p:nvPr>
        </p:nvSpPr>
        <p:spPr>
          <a:xfrm>
            <a:off x="3124199" y="6248400"/>
            <a:ext cx="537051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cs-CZ" altLang="sk-SK" sz="1400" dirty="0"/>
              <a:t>Projekt ERASMUS +; 2022-1-SK01-KA210-VET-000084541</a:t>
            </a:r>
          </a:p>
        </p:txBody>
      </p:sp>
      <p:pic>
        <p:nvPicPr>
          <p:cNvPr id="4101" name="Obrázok 7" descr="Obrázok, na ktorom je text&#10;&#10;Automaticky generovaný popis">
            <a:extLst>
              <a:ext uri="{FF2B5EF4-FFF2-40B4-BE49-F238E27FC236}">
                <a16:creationId xmlns:a16="http://schemas.microsoft.com/office/drawing/2014/main" id="{D632EC57-B410-C226-1AA2-0D7FC4C6B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6322"/>
            <a:ext cx="25622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ok 1">
            <a:extLst>
              <a:ext uri="{FF2B5EF4-FFF2-40B4-BE49-F238E27FC236}">
                <a16:creationId xmlns:a16="http://schemas.microsoft.com/office/drawing/2014/main" id="{784BF388-F4C0-84A7-B420-8A7D9E66A6EC}"/>
              </a:ext>
            </a:extLst>
          </p:cNvPr>
          <p:cNvPicPr>
            <a:picLocks noChangeAspect="1"/>
          </p:cNvPicPr>
          <p:nvPr/>
        </p:nvPicPr>
        <p:blipFill>
          <a:blip r:embed="rId4"/>
          <a:stretch>
            <a:fillRect/>
          </a:stretch>
        </p:blipFill>
        <p:spPr>
          <a:xfrm>
            <a:off x="7020272" y="255479"/>
            <a:ext cx="1647825" cy="619125"/>
          </a:xfrm>
          <a:prstGeom prst="rect">
            <a:avLst/>
          </a:prstGeom>
        </p:spPr>
      </p:pic>
      <p:pic>
        <p:nvPicPr>
          <p:cNvPr id="4" name="Obrázok 3" descr="Obrázok, na ktorom je text, písmo, logo, elektrická modrá&#10;&#10;Automaticky generovaný popis">
            <a:extLst>
              <a:ext uri="{FF2B5EF4-FFF2-40B4-BE49-F238E27FC236}">
                <a16:creationId xmlns:a16="http://schemas.microsoft.com/office/drawing/2014/main" id="{681C762C-4887-3483-E65B-3F3731539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6186254"/>
            <a:ext cx="2475491" cy="519346"/>
          </a:xfrm>
          <a:prstGeom prst="rect">
            <a:avLst/>
          </a:prstGeom>
        </p:spPr>
      </p:pic>
    </p:spTree>
  </p:cSld>
  <p:clrMapOvr>
    <a:masterClrMapping/>
  </p:clrMapOvr>
  <p:transition spd="med">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4751F9-FD64-8B3E-78AA-8BE472006041}"/>
              </a:ext>
            </a:extLst>
          </p:cNvPr>
          <p:cNvSpPr>
            <a:spLocks noGrp="1"/>
          </p:cNvSpPr>
          <p:nvPr>
            <p:ph type="title"/>
          </p:nvPr>
        </p:nvSpPr>
        <p:spPr>
          <a:xfrm>
            <a:off x="609600" y="620688"/>
            <a:ext cx="7772400" cy="827112"/>
          </a:xfrm>
        </p:spPr>
        <p:txBody>
          <a:bodyPr/>
          <a:lstStyle/>
          <a:p>
            <a:r>
              <a:rPr lang="sk-SK" dirty="0"/>
              <a:t>Definície</a:t>
            </a:r>
          </a:p>
        </p:txBody>
      </p:sp>
      <p:sp>
        <p:nvSpPr>
          <p:cNvPr id="3" name="Zástupný objekt pre obsah 2">
            <a:extLst>
              <a:ext uri="{FF2B5EF4-FFF2-40B4-BE49-F238E27FC236}">
                <a16:creationId xmlns:a16="http://schemas.microsoft.com/office/drawing/2014/main" id="{49BAE59E-7119-86E5-4591-F8CCB4A2C702}"/>
              </a:ext>
            </a:extLst>
          </p:cNvPr>
          <p:cNvSpPr>
            <a:spLocks noGrp="1"/>
          </p:cNvSpPr>
          <p:nvPr>
            <p:ph idx="1"/>
          </p:nvPr>
        </p:nvSpPr>
        <p:spPr/>
        <p:txBody>
          <a:bodyPr/>
          <a:lstStyle/>
          <a:p>
            <a:pPr indent="228600" algn="just"/>
            <a:r>
              <a:rPr lang="sk-SK" sz="1800" b="1" dirty="0">
                <a:effectLst/>
                <a:latin typeface="Times New Roman" panose="02020603050405020304" pitchFamily="18" charset="0"/>
                <a:ea typeface="Times New Roman" panose="02020603050405020304" pitchFamily="18" charset="0"/>
              </a:rPr>
              <a:t>Pandémia - </a:t>
            </a:r>
            <a:r>
              <a:rPr lang="sk-SK" sz="1800" dirty="0">
                <a:effectLst/>
                <a:latin typeface="Times New Roman" panose="02020603050405020304" pitchFamily="18" charset="0"/>
                <a:ea typeface="Times New Roman" panose="02020603050405020304" pitchFamily="18" charset="0"/>
              </a:rPr>
              <a:t>Veľmi rozsiahla epidémia, ktorá spravidla prekračuje hranice štátov a niekedy aj kontinentov a na rozdiel od epidémie nie je priestorovo ohraničená. Pandémia vzniká rýchlym rozšírením pôvodcu, proti ktorému ešte nie je v populácii ani čiastočná imunita. </a:t>
            </a:r>
          </a:p>
          <a:p>
            <a:pPr indent="228600" algn="just"/>
            <a:r>
              <a:rPr lang="sk-SK" sz="1800" dirty="0">
                <a:effectLst/>
                <a:latin typeface="Times New Roman" panose="02020603050405020304" pitchFamily="18" charset="0"/>
                <a:ea typeface="Times New Roman" panose="02020603050405020304" pitchFamily="18" charset="0"/>
              </a:rPr>
              <a:t> </a:t>
            </a:r>
            <a:r>
              <a:rPr lang="sk-SK" sz="1800" b="1" dirty="0" err="1">
                <a:effectLst/>
                <a:latin typeface="Times New Roman" panose="02020603050405020304" pitchFamily="18" charset="0"/>
                <a:ea typeface="Times New Roman" panose="02020603050405020304" pitchFamily="18" charset="0"/>
              </a:rPr>
              <a:t>Pandemický</a:t>
            </a:r>
            <a:r>
              <a:rPr lang="sk-SK" sz="1800" b="1" dirty="0">
                <a:effectLst/>
                <a:latin typeface="Times New Roman" panose="02020603050405020304" pitchFamily="18" charset="0"/>
                <a:ea typeface="Times New Roman" panose="02020603050405020304" pitchFamily="18" charset="0"/>
              </a:rPr>
              <a:t> plán  - c</a:t>
            </a:r>
            <a:r>
              <a:rPr lang="sk-SK" sz="1800" dirty="0">
                <a:effectLst/>
                <a:latin typeface="Times New Roman" panose="02020603050405020304" pitchFamily="18" charset="0"/>
                <a:ea typeface="Times New Roman" panose="02020603050405020304" pitchFamily="18" charset="0"/>
              </a:rPr>
              <a:t>ieľom dokumentu je zabezpečenie pripravenosti štátu na pandémiu akútnych respiračných ochorení, ďalej len (pandémie), stanovenie úloh verejných inštitúcii a organizácii v pôsobnosti rezortov pri príprave na pandémiu a v čase vyhlásenej pandémie.</a:t>
            </a:r>
          </a:p>
          <a:p>
            <a:endParaRPr lang="sk-SK" dirty="0"/>
          </a:p>
        </p:txBody>
      </p:sp>
      <p:sp>
        <p:nvSpPr>
          <p:cNvPr id="5" name="Zástupný objekt pre pätu 3">
            <a:extLst>
              <a:ext uri="{FF2B5EF4-FFF2-40B4-BE49-F238E27FC236}">
                <a16:creationId xmlns:a16="http://schemas.microsoft.com/office/drawing/2014/main" id="{32386C71-09BC-ECFB-2943-91D09944B9C1}"/>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4130799009"/>
      </p:ext>
    </p:extLst>
  </p:cSld>
  <p:clrMapOvr>
    <a:masterClrMapping/>
  </p:clrMapOvr>
  <p:transition spd="med">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E67406-DE91-B9DD-6978-CE342D76DB96}"/>
              </a:ext>
            </a:extLst>
          </p:cNvPr>
          <p:cNvSpPr>
            <a:spLocks noGrp="1"/>
          </p:cNvSpPr>
          <p:nvPr>
            <p:ph type="title"/>
          </p:nvPr>
        </p:nvSpPr>
        <p:spPr>
          <a:xfrm>
            <a:off x="609600" y="613630"/>
            <a:ext cx="7772400" cy="834170"/>
          </a:xfrm>
        </p:spPr>
        <p:txBody>
          <a:bodyPr/>
          <a:lstStyle/>
          <a:p>
            <a:r>
              <a:rPr lang="sk-SK" dirty="0"/>
              <a:t>Nákazy dýchacích ciest</a:t>
            </a:r>
          </a:p>
        </p:txBody>
      </p:sp>
      <p:sp>
        <p:nvSpPr>
          <p:cNvPr id="3" name="Zástupný objekt pre obsah 2">
            <a:extLst>
              <a:ext uri="{FF2B5EF4-FFF2-40B4-BE49-F238E27FC236}">
                <a16:creationId xmlns:a16="http://schemas.microsoft.com/office/drawing/2014/main" id="{D2709FF7-B782-3408-419E-A496DE6AACDF}"/>
              </a:ext>
            </a:extLst>
          </p:cNvPr>
          <p:cNvSpPr>
            <a:spLocks noGrp="1"/>
          </p:cNvSpPr>
          <p:nvPr>
            <p:ph idx="1"/>
          </p:nvPr>
        </p:nvSpPr>
        <p:spPr>
          <a:xfrm>
            <a:off x="758775" y="1672370"/>
            <a:ext cx="7772400" cy="4572000"/>
          </a:xfrm>
        </p:spPr>
        <p:txBody>
          <a:bodyPr/>
          <a:lstStyle/>
          <a:p>
            <a:r>
              <a:rPr lang="sk-SK" sz="2800">
                <a:effectLst/>
                <a:latin typeface="Times New Roman" panose="02020603050405020304" pitchFamily="18" charset="0"/>
                <a:ea typeface="Times New Roman" panose="02020603050405020304" pitchFamily="18" charset="0"/>
                <a:cs typeface="Times New Roman" panose="02020603050405020304" pitchFamily="18" charset="0"/>
              </a:rPr>
              <a:t>Nákazy dýchacích ciest sa vyznačujú vysokou  chorobnosťou, najmä v najmladších a najstarších vekových skupinách , niektoré aj vysokou úmrtnosťou. </a:t>
            </a:r>
          </a:p>
          <a:p>
            <a:r>
              <a:rPr lang="sk-SK" sz="2800">
                <a:effectLst/>
                <a:latin typeface="Times New Roman" panose="02020603050405020304" pitchFamily="18" charset="0"/>
                <a:ea typeface="Times New Roman" panose="02020603050405020304" pitchFamily="18" charset="0"/>
                <a:cs typeface="Times New Roman" panose="02020603050405020304" pitchFamily="18" charset="0"/>
              </a:rPr>
              <a:t>Vyskytujú sa na celom svete sporadicky,  v lokálnych i rozsiahlych epidémiách. Väčšina týchto nákaz má sezónny charakter (chladné mesiace roka). </a:t>
            </a:r>
            <a:endParaRPr lang="sk-SK" sz="2800" dirty="0"/>
          </a:p>
        </p:txBody>
      </p:sp>
      <p:pic>
        <p:nvPicPr>
          <p:cNvPr id="5" name="Obrázok 4">
            <a:extLst>
              <a:ext uri="{FF2B5EF4-FFF2-40B4-BE49-F238E27FC236}">
                <a16:creationId xmlns:a16="http://schemas.microsoft.com/office/drawing/2014/main" id="{AD1D1D77-3E1B-6EFF-09A2-7EF7C678C4A7}"/>
              </a:ext>
            </a:extLst>
          </p:cNvPr>
          <p:cNvPicPr>
            <a:picLocks noChangeAspect="1"/>
          </p:cNvPicPr>
          <p:nvPr/>
        </p:nvPicPr>
        <p:blipFill>
          <a:blip r:embed="rId2"/>
          <a:stretch>
            <a:fillRect/>
          </a:stretch>
        </p:blipFill>
        <p:spPr>
          <a:xfrm>
            <a:off x="6392113" y="4843946"/>
            <a:ext cx="1492255" cy="1400424"/>
          </a:xfrm>
          <a:prstGeom prst="rect">
            <a:avLst/>
          </a:prstGeom>
          <a:ln>
            <a:noFill/>
          </a:ln>
          <a:effectLst>
            <a:softEdge rad="112500"/>
          </a:effectLst>
        </p:spPr>
      </p:pic>
      <p:sp>
        <p:nvSpPr>
          <p:cNvPr id="6" name="Zástupný objekt pre pätu 3">
            <a:extLst>
              <a:ext uri="{FF2B5EF4-FFF2-40B4-BE49-F238E27FC236}">
                <a16:creationId xmlns:a16="http://schemas.microsoft.com/office/drawing/2014/main" id="{34C8B89E-3C62-46C4-9D47-3340B535658B}"/>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2426065254"/>
      </p:ext>
    </p:extLst>
  </p:cSld>
  <p:clrMapOvr>
    <a:masterClrMapping/>
  </p:clrMapOvr>
  <p:transition spd="med">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FED3D0-BADF-5EEC-72AD-175E131E11E2}"/>
              </a:ext>
            </a:extLst>
          </p:cNvPr>
          <p:cNvSpPr>
            <a:spLocks noGrp="1"/>
          </p:cNvSpPr>
          <p:nvPr>
            <p:ph type="title"/>
          </p:nvPr>
        </p:nvSpPr>
        <p:spPr>
          <a:xfrm>
            <a:off x="609600" y="692696"/>
            <a:ext cx="7772400" cy="755104"/>
          </a:xfrm>
        </p:spPr>
        <p:txBody>
          <a:bodyPr/>
          <a:lstStyle/>
          <a:p>
            <a:r>
              <a:rPr lang="sk-SK" sz="4400" b="1" u="sng" dirty="0">
                <a:effectLst/>
                <a:latin typeface="Times New Roman" panose="02020603050405020304" pitchFamily="18" charset="0"/>
                <a:ea typeface="Times New Roman" panose="02020603050405020304" pitchFamily="18" charset="0"/>
                <a:cs typeface="Times New Roman" panose="02020603050405020304" pitchFamily="18" charset="0"/>
              </a:rPr>
              <a:t>Nákazy dýchacích ciest</a:t>
            </a:r>
            <a:endParaRPr lang="sk-SK" dirty="0"/>
          </a:p>
        </p:txBody>
      </p:sp>
      <p:sp>
        <p:nvSpPr>
          <p:cNvPr id="3" name="Zástupný objekt pre obsah 2">
            <a:extLst>
              <a:ext uri="{FF2B5EF4-FFF2-40B4-BE49-F238E27FC236}">
                <a16:creationId xmlns:a16="http://schemas.microsoft.com/office/drawing/2014/main" id="{701BCF7C-CEC4-7053-76D0-724975A59B18}"/>
              </a:ext>
            </a:extLst>
          </p:cNvPr>
          <p:cNvSpPr>
            <a:spLocks noGrp="1"/>
          </p:cNvSpPr>
          <p:nvPr>
            <p:ph idx="1"/>
          </p:nvPr>
        </p:nvSpPr>
        <p:spPr/>
        <p:txBody>
          <a:bodyPr/>
          <a:lstStyle/>
          <a:p>
            <a:r>
              <a:rPr lang="sk-SK" sz="2800" dirty="0">
                <a:effectLst/>
                <a:latin typeface="Times New Roman" panose="02020603050405020304" pitchFamily="18" charset="0"/>
                <a:ea typeface="Times New Roman" panose="02020603050405020304" pitchFamily="18" charset="0"/>
                <a:cs typeface="Times New Roman" panose="02020603050405020304" pitchFamily="18" charset="0"/>
              </a:rPr>
              <a:t>Medzi epidemiologicky najvýznamnejších pôvodcov nákazy  dýchacích ciest patria:</a:t>
            </a:r>
            <a:r>
              <a:rPr lang="sk-SK" sz="2800" dirty="0">
                <a:latin typeface="Times New Roman" panose="02020603050405020304" pitchFamily="18" charset="0"/>
                <a:ea typeface="Times New Roman" panose="02020603050405020304" pitchFamily="18" charset="0"/>
                <a:cs typeface="Times New Roman" panose="02020603050405020304" pitchFamily="18" charset="0"/>
              </a:rPr>
              <a:t> </a:t>
            </a:r>
            <a:r>
              <a:rPr lang="sk-SK" sz="28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a:t>
            </a:r>
            <a:r>
              <a:rPr lang="sk-SK" sz="2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vičenie</a:t>
            </a:r>
          </a:p>
          <a:p>
            <a:r>
              <a:rPr lang="sk-SK" sz="2800" dirty="0">
                <a:effectLst/>
                <a:latin typeface="Times New Roman" panose="02020603050405020304" pitchFamily="18" charset="0"/>
                <a:ea typeface="Times New Roman" panose="02020603050405020304" pitchFamily="18" charset="0"/>
                <a:cs typeface="Times New Roman" panose="02020603050405020304" pitchFamily="18" charset="0"/>
              </a:rPr>
              <a:t>Niektoré z tejto skupiny nákaz sa môžu prenášať  aj kontaminovanými rukami  alebo predmetmi, zriedkavo aj alimentárnym spôsobom (napr. </a:t>
            </a:r>
            <a:r>
              <a:rPr lang="sk-SK" sz="2800" dirty="0" err="1">
                <a:effectLst/>
                <a:latin typeface="Times New Roman" panose="02020603050405020304" pitchFamily="18" charset="0"/>
                <a:ea typeface="Times New Roman" panose="02020603050405020304" pitchFamily="18" charset="0"/>
                <a:cs typeface="Times New Roman" panose="02020603050405020304" pitchFamily="18" charset="0"/>
              </a:rPr>
              <a:t>tuberkulóza,streptokokové</a:t>
            </a:r>
            <a:r>
              <a:rPr lang="sk-SK" sz="2800" dirty="0">
                <a:effectLst/>
                <a:latin typeface="Times New Roman" panose="02020603050405020304" pitchFamily="18" charset="0"/>
                <a:ea typeface="Times New Roman" panose="02020603050405020304" pitchFamily="18" charset="0"/>
                <a:cs typeface="Times New Roman" panose="02020603050405020304" pitchFamily="18" charset="0"/>
              </a:rPr>
              <a:t> infekcie). </a:t>
            </a:r>
          </a:p>
          <a:p>
            <a:r>
              <a:rPr lang="sk-SK" sz="2800" dirty="0">
                <a:effectLst/>
                <a:latin typeface="Times New Roman" panose="02020603050405020304" pitchFamily="18" charset="0"/>
                <a:ea typeface="Times New Roman" panose="02020603050405020304" pitchFamily="18" charset="0"/>
                <a:cs typeface="Times New Roman" panose="02020603050405020304" pitchFamily="18" charset="0"/>
              </a:rPr>
              <a:t>Pôvodca nákazy - Etiológia pôvodcov nákazy je veľmi pestrá. </a:t>
            </a:r>
            <a:endParaRPr lang="sk-SK" sz="2800" dirty="0"/>
          </a:p>
        </p:txBody>
      </p:sp>
      <p:sp>
        <p:nvSpPr>
          <p:cNvPr id="5" name="Zástupný objekt pre pätu 3">
            <a:extLst>
              <a:ext uri="{FF2B5EF4-FFF2-40B4-BE49-F238E27FC236}">
                <a16:creationId xmlns:a16="http://schemas.microsoft.com/office/drawing/2014/main" id="{DA2C489E-97AF-31D1-DFDE-C14FAF212F18}"/>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1989144503"/>
      </p:ext>
    </p:extLst>
  </p:cSld>
  <p:clrMapOvr>
    <a:masterClrMapping/>
  </p:clrMapOvr>
  <p:transition spd="med">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6C0E60-E0E1-5E36-DB24-DCD09706CE15}"/>
              </a:ext>
            </a:extLst>
          </p:cNvPr>
          <p:cNvSpPr>
            <a:spLocks noGrp="1"/>
          </p:cNvSpPr>
          <p:nvPr>
            <p:ph type="title"/>
          </p:nvPr>
        </p:nvSpPr>
        <p:spPr/>
        <p:txBody>
          <a:bodyPr/>
          <a:lstStyle/>
          <a:p>
            <a:r>
              <a:rPr lang="sk-SK" sz="4400" b="1" u="sng" dirty="0">
                <a:effectLst/>
                <a:latin typeface="Times New Roman" panose="02020603050405020304" pitchFamily="18" charset="0"/>
                <a:ea typeface="Times New Roman" panose="02020603050405020304" pitchFamily="18" charset="0"/>
                <a:cs typeface="Times New Roman" panose="02020603050405020304" pitchFamily="18" charset="0"/>
              </a:rPr>
              <a:t>Nákazy dýchacích ciest</a:t>
            </a:r>
            <a:endParaRPr lang="sk-SK" dirty="0"/>
          </a:p>
        </p:txBody>
      </p:sp>
      <p:sp>
        <p:nvSpPr>
          <p:cNvPr id="3" name="Zástupný objekt pre obsah 2">
            <a:extLst>
              <a:ext uri="{FF2B5EF4-FFF2-40B4-BE49-F238E27FC236}">
                <a16:creationId xmlns:a16="http://schemas.microsoft.com/office/drawing/2014/main" id="{DDDCF1B8-F1A0-F521-5917-3D2EDE606FE1}"/>
              </a:ext>
            </a:extLst>
          </p:cNvPr>
          <p:cNvSpPr>
            <a:spLocks noGrp="1"/>
          </p:cNvSpPr>
          <p:nvPr>
            <p:ph idx="1"/>
          </p:nvPr>
        </p:nvSpPr>
        <p:spPr/>
        <p:txBody>
          <a:bodyPr/>
          <a:lstStyle/>
          <a:p>
            <a:r>
              <a:rPr lang="sk-SK" sz="3200" dirty="0">
                <a:effectLst/>
                <a:latin typeface="Times New Roman" panose="02020603050405020304" pitchFamily="18" charset="0"/>
                <a:ea typeface="Times New Roman" panose="02020603050405020304" pitchFamily="18" charset="0"/>
                <a:cs typeface="Times New Roman" panose="02020603050405020304" pitchFamily="18" charset="0"/>
              </a:rPr>
              <a:t>Typický pre </a:t>
            </a:r>
            <a:r>
              <a:rPr lang="sk-SK" sz="3200" dirty="0" err="1">
                <a:effectLst/>
                <a:latin typeface="Times New Roman" panose="02020603050405020304" pitchFamily="18" charset="0"/>
                <a:ea typeface="Times New Roman" panose="02020603050405020304" pitchFamily="18" charset="0"/>
                <a:cs typeface="Times New Roman" panose="02020603050405020304" pitchFamily="18" charset="0"/>
              </a:rPr>
              <a:t>ne</a:t>
            </a:r>
            <a:r>
              <a:rPr lang="sk-SK" sz="3200" dirty="0">
                <a:effectLst/>
                <a:latin typeface="Times New Roman" panose="02020603050405020304" pitchFamily="18" charset="0"/>
                <a:ea typeface="Times New Roman" panose="02020603050405020304" pitchFamily="18" charset="0"/>
                <a:cs typeface="Times New Roman" panose="02020603050405020304" pitchFamily="18" charset="0"/>
              </a:rPr>
              <a:t> je opakovaný hromadný  výskyt v cyklických obdobiach. </a:t>
            </a:r>
          </a:p>
          <a:p>
            <a:r>
              <a:rPr lang="sk-SK" sz="3200" dirty="0">
                <a:effectLst/>
                <a:latin typeface="Times New Roman" panose="02020603050405020304" pitchFamily="18" charset="0"/>
                <a:ea typeface="Times New Roman" panose="02020603050405020304" pitchFamily="18" charset="0"/>
                <a:cs typeface="Times New Roman" panose="02020603050405020304" pitchFamily="18" charset="0"/>
              </a:rPr>
              <a:t>Pre svoju každoročne vysokú </a:t>
            </a:r>
            <a:r>
              <a:rPr lang="sk-SK" sz="3200" dirty="0" err="1">
                <a:effectLst/>
                <a:latin typeface="Times New Roman" panose="02020603050405020304" pitchFamily="18" charset="0"/>
                <a:ea typeface="Times New Roman" panose="02020603050405020304" pitchFamily="18" charset="0"/>
                <a:cs typeface="Times New Roman" panose="02020603050405020304" pitchFamily="18" charset="0"/>
              </a:rPr>
              <a:t>incidenciu</a:t>
            </a:r>
            <a:r>
              <a:rPr lang="sk-SK" sz="3200" dirty="0">
                <a:effectLst/>
                <a:latin typeface="Times New Roman" panose="02020603050405020304" pitchFamily="18" charset="0"/>
                <a:ea typeface="Times New Roman" panose="02020603050405020304" pitchFamily="18" charset="0"/>
                <a:cs typeface="Times New Roman" panose="02020603050405020304" pitchFamily="18" charset="0"/>
              </a:rPr>
              <a:t> sú najmä chrípka ale aj ostatné akútne respiračné ochorenia   vážnym zdravotným </a:t>
            </a:r>
          </a:p>
          <a:p>
            <a:pPr marL="0" indent="0">
              <a:buNone/>
            </a:pPr>
            <a:r>
              <a:rPr lang="sk-SK" dirty="0">
                <a:latin typeface="Times New Roman" panose="02020603050405020304" pitchFamily="18" charset="0"/>
                <a:ea typeface="Times New Roman" panose="02020603050405020304" pitchFamily="18" charset="0"/>
                <a:cs typeface="Times New Roman" panose="02020603050405020304" pitchFamily="18" charset="0"/>
              </a:rPr>
              <a:t>    </a:t>
            </a:r>
            <a:r>
              <a:rPr lang="sk-SK" sz="3200" dirty="0">
                <a:effectLst/>
                <a:latin typeface="Times New Roman" panose="02020603050405020304" pitchFamily="18" charset="0"/>
                <a:ea typeface="Times New Roman" panose="02020603050405020304" pitchFamily="18" charset="0"/>
                <a:cs typeface="Times New Roman" panose="02020603050405020304" pitchFamily="18" charset="0"/>
              </a:rPr>
              <a:t>i ekonomickým  problémom.</a:t>
            </a:r>
          </a:p>
          <a:p>
            <a:endParaRPr lang="sk-SK" dirty="0"/>
          </a:p>
        </p:txBody>
      </p:sp>
      <p:sp>
        <p:nvSpPr>
          <p:cNvPr id="5" name="Zástupný objekt pre pätu 3">
            <a:extLst>
              <a:ext uri="{FF2B5EF4-FFF2-40B4-BE49-F238E27FC236}">
                <a16:creationId xmlns:a16="http://schemas.microsoft.com/office/drawing/2014/main" id="{131917B8-29C4-5B7A-C69C-6A975AAF52D6}"/>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1075384173"/>
      </p:ext>
    </p:extLst>
  </p:cSld>
  <p:clrMapOvr>
    <a:masterClrMapping/>
  </p:clrMapOvr>
  <p:transition spd="med">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89EE4-D24F-A804-AE5D-C05EB0D27736}"/>
              </a:ext>
            </a:extLst>
          </p:cNvPr>
          <p:cNvSpPr>
            <a:spLocks noGrp="1"/>
          </p:cNvSpPr>
          <p:nvPr>
            <p:ph type="title"/>
          </p:nvPr>
        </p:nvSpPr>
        <p:spPr>
          <a:xfrm>
            <a:off x="609600" y="476672"/>
            <a:ext cx="7772400" cy="971128"/>
          </a:xfrm>
        </p:spPr>
        <p:txBody>
          <a:bodyPr/>
          <a:lstStyle/>
          <a:p>
            <a:r>
              <a:rPr lang="sk-SK" sz="4400" b="1" u="sng" dirty="0">
                <a:effectLst/>
                <a:latin typeface="Times New Roman" panose="02020603050405020304" pitchFamily="18" charset="0"/>
                <a:ea typeface="Times New Roman" panose="02020603050405020304" pitchFamily="18" charset="0"/>
                <a:cs typeface="Times New Roman" panose="02020603050405020304" pitchFamily="18" charset="0"/>
              </a:rPr>
              <a:t>Nákazy dýchacích ciest</a:t>
            </a:r>
            <a:endParaRPr lang="sk-SK" dirty="0"/>
          </a:p>
        </p:txBody>
      </p:sp>
      <p:sp>
        <p:nvSpPr>
          <p:cNvPr id="3" name="Zástupný objekt pre obsah 2">
            <a:extLst>
              <a:ext uri="{FF2B5EF4-FFF2-40B4-BE49-F238E27FC236}">
                <a16:creationId xmlns:a16="http://schemas.microsoft.com/office/drawing/2014/main" id="{B965B2A8-A5BF-F187-763D-1B0E2B79EAA2}"/>
              </a:ext>
            </a:extLst>
          </p:cNvPr>
          <p:cNvSpPr>
            <a:spLocks noGrp="1"/>
          </p:cNvSpPr>
          <p:nvPr>
            <p:ph idx="1"/>
          </p:nvPr>
        </p:nvSpPr>
        <p:spPr/>
        <p:txBody>
          <a:bodyPr/>
          <a:lstStyle/>
          <a:p>
            <a:pPr algn="just">
              <a:lnSpc>
                <a:spcPct val="150000"/>
              </a:lnSpc>
              <a:spcAft>
                <a:spcPts val="1000"/>
              </a:spcAf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Vírusy - v. chrípky a pôvodcovia akútnych respiračných infekcií </a:t>
            </a:r>
          </a:p>
          <a:p>
            <a:pPr marL="0" indent="0" algn="just">
              <a:lnSpc>
                <a:spcPct val="150000"/>
              </a:lnSpc>
              <a:spcAft>
                <a:spcPts val="1000"/>
              </a:spcAft>
              <a:buNone/>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(vírus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parachrípky</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RS vírusy, adenovírusy, ECHO vírusy, koronavírusy,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rinovírusy</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coxackie</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vírusy), pôvodcovia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exantémových</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ochorení </a:t>
            </a:r>
          </a:p>
          <a:p>
            <a:pPr marL="0" indent="0" algn="just">
              <a:lnSpc>
                <a:spcPct val="150000"/>
              </a:lnSpc>
              <a:spcAft>
                <a:spcPts val="1000"/>
              </a:spcAft>
              <a:buNone/>
            </a:pPr>
            <a:r>
              <a:rPr lang="sk-SK" sz="2000" dirty="0">
                <a:latin typeface="Times New Roman" panose="02020603050405020304" pitchFamily="18" charset="0"/>
                <a:ea typeface="Times New Roman" panose="02020603050405020304" pitchFamily="18" charset="0"/>
                <a:cs typeface="Times New Roman" panose="02020603050405020304" pitchFamily="18" charset="0"/>
              </a:rPr>
              <a:t>(</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vírusy osýpok a rubeoly), v.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parotitídy</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v herpes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siplex</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1000"/>
              </a:spcAf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Baktérie -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korynobaktérie</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hemofily</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streptokoky, stafylokoky,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mykobaktérie</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mykoplazmy</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k-SK" sz="2000" b="1" u="sng" dirty="0" err="1">
                <a:effectLst/>
                <a:latin typeface="Times New Roman" panose="02020603050405020304" pitchFamily="18" charset="0"/>
                <a:ea typeface="Times New Roman" panose="02020603050405020304" pitchFamily="18" charset="0"/>
                <a:cs typeface="Times New Roman" panose="02020603050405020304" pitchFamily="18" charset="0"/>
              </a:rPr>
              <a:t>legionely,meningokoky</a:t>
            </a:r>
            <a:r>
              <a:rPr lang="sk-SK" sz="20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k-SK" dirty="0"/>
          </a:p>
        </p:txBody>
      </p:sp>
      <p:sp>
        <p:nvSpPr>
          <p:cNvPr id="5" name="Zástupný objekt pre pätu 3">
            <a:extLst>
              <a:ext uri="{FF2B5EF4-FFF2-40B4-BE49-F238E27FC236}">
                <a16:creationId xmlns:a16="http://schemas.microsoft.com/office/drawing/2014/main" id="{BBEFF9C1-E7B4-39BB-EC52-7AA5C76F0238}"/>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980563876"/>
      </p:ext>
    </p:extLst>
  </p:cSld>
  <p:clrMapOvr>
    <a:masterClrMapping/>
  </p:clrMapOvr>
  <p:transition spd="med">
    <p:check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52E380-15E9-82C3-9310-4B4C66D07608}"/>
              </a:ext>
            </a:extLst>
          </p:cNvPr>
          <p:cNvSpPr>
            <a:spLocks noGrp="1"/>
          </p:cNvSpPr>
          <p:nvPr>
            <p:ph type="title"/>
          </p:nvPr>
        </p:nvSpPr>
        <p:spPr>
          <a:xfrm>
            <a:off x="609600" y="152400"/>
            <a:ext cx="7772400" cy="1295400"/>
          </a:xfrm>
        </p:spPr>
        <p:txBody>
          <a:bodyPr/>
          <a:lstStyle/>
          <a:p>
            <a:r>
              <a:rPr lang="sk-SK" sz="4400" b="1" u="sng" dirty="0">
                <a:effectLst/>
                <a:latin typeface="Times New Roman" panose="02020603050405020304" pitchFamily="18" charset="0"/>
                <a:ea typeface="Times New Roman" panose="02020603050405020304" pitchFamily="18" charset="0"/>
                <a:cs typeface="Times New Roman" panose="02020603050405020304" pitchFamily="18" charset="0"/>
              </a:rPr>
              <a:t>Nákazy dýchacích ciest </a:t>
            </a:r>
            <a:r>
              <a:rPr lang="sk-SK" sz="4400" dirty="0">
                <a:effectLst/>
                <a:latin typeface="Times New Roman" panose="02020603050405020304" pitchFamily="18" charset="0"/>
                <a:ea typeface="Times New Roman" panose="02020603050405020304" pitchFamily="18" charset="0"/>
                <a:cs typeface="Times New Roman" panose="02020603050405020304" pitchFamily="18" charset="0"/>
              </a:rPr>
              <a:t>Diagnostika </a:t>
            </a:r>
            <a:endParaRPr lang="sk-SK" dirty="0"/>
          </a:p>
        </p:txBody>
      </p:sp>
      <p:sp>
        <p:nvSpPr>
          <p:cNvPr id="3" name="Zástupný objekt pre obsah 2">
            <a:extLst>
              <a:ext uri="{FF2B5EF4-FFF2-40B4-BE49-F238E27FC236}">
                <a16:creationId xmlns:a16="http://schemas.microsoft.com/office/drawing/2014/main" id="{868B9013-DFDA-E2ED-3B2A-94ABF42067D5}"/>
              </a:ext>
            </a:extLst>
          </p:cNvPr>
          <p:cNvSpPr>
            <a:spLocks noGrp="1"/>
          </p:cNvSpPr>
          <p:nvPr>
            <p:ph idx="1"/>
          </p:nvPr>
        </p:nvSpPr>
        <p:spPr/>
        <p:txBody>
          <a:bodyPr/>
          <a:lstStyle/>
          <a:p>
            <a:pPr algn="just">
              <a:lnSpc>
                <a:spcPct val="150000"/>
              </a:lnSpc>
              <a:spcAft>
                <a:spcPts val="1000"/>
              </a:spcAf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Klinická založená je na dýchacích ťažkostiach, ale aj na kožných príznakoch. Epidemiologická - zistený kontakt s  chorým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albo</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nosičom pôvodcu nákazy. Laboratórna - kultivačný,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serologický</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alebo mikroskopický dôkaz pôvodcu nákazy.</a:t>
            </a:r>
          </a:p>
          <a:p>
            <a:pPr algn="just">
              <a:lnSpc>
                <a:spcPct val="150000"/>
              </a:lnSpc>
              <a:spcAft>
                <a:spcPts val="1000"/>
              </a:spcAft>
            </a:pPr>
            <a:r>
              <a:rPr lang="sk-SK" sz="2000" b="1" dirty="0">
                <a:effectLst/>
                <a:latin typeface="Times New Roman" panose="02020603050405020304" pitchFamily="18" charset="0"/>
                <a:ea typeface="Times New Roman" panose="02020603050405020304" pitchFamily="18" charset="0"/>
                <a:cs typeface="Times New Roman" panose="02020603050405020304" pitchFamily="18" charset="0"/>
              </a:rPr>
              <a:t>Inkubačný čas</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 Môže byť len niekoľko dní (chrípka)  až týždňov  (tuberkulóza)</a:t>
            </a:r>
          </a:p>
          <a:p>
            <a:pPr algn="just">
              <a:lnSpc>
                <a:spcPct val="150000"/>
              </a:lnSpc>
              <a:spcAft>
                <a:spcPts val="1000"/>
              </a:spcAft>
            </a:pPr>
            <a:r>
              <a:rPr lang="sk-SK" sz="2000" b="1" dirty="0">
                <a:effectLst/>
                <a:latin typeface="Times New Roman" panose="02020603050405020304" pitchFamily="18" charset="0"/>
                <a:ea typeface="Times New Roman" panose="02020603050405020304" pitchFamily="18" charset="0"/>
                <a:cs typeface="Times New Roman" panose="02020603050405020304" pitchFamily="18" charset="0"/>
              </a:rPr>
              <a:t>Prameň pôvodcu nákazy</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  Najčastejšie chorý človek alebo nosič</a:t>
            </a:r>
            <a:r>
              <a:rPr lang="sk-SK"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endParaRPr lang="sk-SK" dirty="0"/>
          </a:p>
        </p:txBody>
      </p:sp>
      <p:sp>
        <p:nvSpPr>
          <p:cNvPr id="5" name="Zástupný objekt pre pätu 3">
            <a:extLst>
              <a:ext uri="{FF2B5EF4-FFF2-40B4-BE49-F238E27FC236}">
                <a16:creationId xmlns:a16="http://schemas.microsoft.com/office/drawing/2014/main" id="{FD6CA7B7-641F-3FFF-2FEB-B0DEEA1B388C}"/>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3218656032"/>
      </p:ext>
    </p:extLst>
  </p:cSld>
  <p:clrMapOvr>
    <a:masterClrMapping/>
  </p:clrMapOvr>
  <p:transition spd="med">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6D67-8288-E6A5-B84C-E50B6246E5A3}"/>
              </a:ext>
            </a:extLst>
          </p:cNvPr>
          <p:cNvSpPr>
            <a:spLocks noGrp="1"/>
          </p:cNvSpPr>
          <p:nvPr>
            <p:ph type="title"/>
          </p:nvPr>
        </p:nvSpPr>
        <p:spPr>
          <a:xfrm>
            <a:off x="609600" y="476672"/>
            <a:ext cx="7772400" cy="971128"/>
          </a:xfrm>
        </p:spPr>
        <p:txBody>
          <a:bodyPr/>
          <a:lstStyle/>
          <a:p>
            <a:r>
              <a:rPr lang="sk-SK" sz="4400" b="1" dirty="0">
                <a:effectLst/>
                <a:latin typeface="Times New Roman" panose="02020603050405020304" pitchFamily="18" charset="0"/>
                <a:ea typeface="Times New Roman" panose="02020603050405020304" pitchFamily="18" charset="0"/>
                <a:cs typeface="Times New Roman" panose="02020603050405020304" pitchFamily="18" charset="0"/>
              </a:rPr>
              <a:t>Zásady prevencie</a:t>
            </a:r>
            <a:endParaRPr lang="sk-SK" dirty="0"/>
          </a:p>
        </p:txBody>
      </p:sp>
      <p:sp>
        <p:nvSpPr>
          <p:cNvPr id="3" name="Zástupný objekt pre obsah 2">
            <a:extLst>
              <a:ext uri="{FF2B5EF4-FFF2-40B4-BE49-F238E27FC236}">
                <a16:creationId xmlns:a16="http://schemas.microsoft.com/office/drawing/2014/main" id="{AAE175E9-F154-9DE6-8F09-AE1E855782DD}"/>
              </a:ext>
            </a:extLst>
          </p:cNvPr>
          <p:cNvSpPr>
            <a:spLocks noGrp="1"/>
          </p:cNvSpPr>
          <p:nvPr>
            <p:ph idx="1"/>
          </p:nvPr>
        </p:nvSpPr>
        <p:spPr/>
        <p:txBody>
          <a:bodyPr/>
          <a:lstStyle/>
          <a:p>
            <a:r>
              <a:rPr lang="sk-SK" sz="3200" dirty="0">
                <a:effectLst/>
                <a:latin typeface="Times New Roman" panose="02020603050405020304" pitchFamily="18" charset="0"/>
                <a:ea typeface="Times New Roman" panose="02020603050405020304" pitchFamily="18" charset="0"/>
                <a:cs typeface="Times New Roman" panose="02020603050405020304" pitchFamily="18" charset="0"/>
              </a:rPr>
              <a:t>Najspoľahlivejšou prevenciou  nákaz dýchacích ciest  je </a:t>
            </a:r>
            <a:r>
              <a:rPr lang="sk-SK" sz="3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očkovanie</a:t>
            </a:r>
            <a:r>
              <a:rPr lang="sk-SK"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sk-SK" sz="3200" dirty="0">
                <a:effectLst/>
                <a:latin typeface="Times New Roman" panose="02020603050405020304" pitchFamily="18" charset="0"/>
                <a:ea typeface="Times New Roman" panose="02020603050405020304" pitchFamily="18" charset="0"/>
                <a:cs typeface="Times New Roman" panose="02020603050405020304" pitchFamily="18" charset="0"/>
              </a:rPr>
              <a:t>Nákazy, ktorým možno predchádzať očkovaním  sú: diftéria, </a:t>
            </a:r>
            <a:r>
              <a:rPr lang="sk-SK" sz="3200" dirty="0" err="1">
                <a:effectLst/>
                <a:latin typeface="Times New Roman" panose="02020603050405020304" pitchFamily="18" charset="0"/>
                <a:ea typeface="Times New Roman" panose="02020603050405020304" pitchFamily="18" charset="0"/>
                <a:cs typeface="Times New Roman" panose="02020603050405020304" pitchFamily="18" charset="0"/>
              </a:rPr>
              <a:t>pertussis</a:t>
            </a:r>
            <a:r>
              <a:rPr lang="sk-SK"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k-SK" sz="3200" dirty="0" err="1">
                <a:effectLst/>
                <a:latin typeface="Times New Roman" panose="02020603050405020304" pitchFamily="18" charset="0"/>
                <a:ea typeface="Times New Roman" panose="02020603050405020304" pitchFamily="18" charset="0"/>
                <a:cs typeface="Times New Roman" panose="02020603050405020304" pitchFamily="18" charset="0"/>
              </a:rPr>
              <a:t>hemofilové</a:t>
            </a:r>
            <a:r>
              <a:rPr lang="sk-SK" sz="3200" dirty="0">
                <a:effectLst/>
                <a:latin typeface="Times New Roman" panose="02020603050405020304" pitchFamily="18" charset="0"/>
                <a:ea typeface="Times New Roman" panose="02020603050405020304" pitchFamily="18" charset="0"/>
                <a:cs typeface="Times New Roman" panose="02020603050405020304" pitchFamily="18" charset="0"/>
              </a:rPr>
              <a:t> invazívne ochorenia, chrípky, </a:t>
            </a:r>
            <a:r>
              <a:rPr lang="sk-SK" sz="3200" dirty="0" err="1">
                <a:effectLst/>
                <a:latin typeface="Times New Roman" panose="02020603050405020304" pitchFamily="18" charset="0"/>
                <a:ea typeface="Times New Roman" panose="02020603050405020304" pitchFamily="18" charset="0"/>
                <a:cs typeface="Times New Roman" panose="02020603050405020304" pitchFamily="18" charset="0"/>
              </a:rPr>
              <a:t>parotitída</a:t>
            </a:r>
            <a:r>
              <a:rPr lang="sk-SK"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k-SK" sz="3200" dirty="0" err="1">
                <a:effectLst/>
                <a:latin typeface="Times New Roman" panose="02020603050405020304" pitchFamily="18" charset="0"/>
                <a:ea typeface="Times New Roman" panose="02020603050405020304" pitchFamily="18" charset="0"/>
                <a:cs typeface="Times New Roman" panose="02020603050405020304" pitchFamily="18" charset="0"/>
              </a:rPr>
              <a:t>pneumokokové</a:t>
            </a:r>
            <a:r>
              <a:rPr lang="sk-SK" sz="3200" dirty="0">
                <a:effectLst/>
                <a:latin typeface="Times New Roman" panose="02020603050405020304" pitchFamily="18" charset="0"/>
                <a:ea typeface="Times New Roman" panose="02020603050405020304" pitchFamily="18" charset="0"/>
                <a:cs typeface="Times New Roman" panose="02020603050405020304" pitchFamily="18" charset="0"/>
              </a:rPr>
              <a:t>  invazívne ochorenia , </a:t>
            </a:r>
            <a:r>
              <a:rPr lang="sk-SK" sz="3200" dirty="0" err="1">
                <a:effectLst/>
                <a:latin typeface="Times New Roman" panose="02020603050405020304" pitchFamily="18" charset="0"/>
                <a:ea typeface="Times New Roman" panose="02020603050405020304" pitchFamily="18" charset="0"/>
                <a:cs typeface="Times New Roman" panose="02020603050405020304" pitchFamily="18" charset="0"/>
              </a:rPr>
              <a:t>meningkokové</a:t>
            </a:r>
            <a:r>
              <a:rPr lang="sk-SK" sz="3200" dirty="0">
                <a:effectLst/>
                <a:latin typeface="Times New Roman" panose="02020603050405020304" pitchFamily="18" charset="0"/>
                <a:ea typeface="Times New Roman" panose="02020603050405020304" pitchFamily="18" charset="0"/>
                <a:cs typeface="Times New Roman" panose="02020603050405020304" pitchFamily="18" charset="0"/>
              </a:rPr>
              <a:t> infekcie, </a:t>
            </a:r>
            <a:r>
              <a:rPr lang="sk-SK" sz="3200" dirty="0" err="1">
                <a:effectLst/>
                <a:latin typeface="Times New Roman" panose="02020603050405020304" pitchFamily="18" charset="0"/>
                <a:ea typeface="Times New Roman" panose="02020603050405020304" pitchFamily="18" charset="0"/>
                <a:cs typeface="Times New Roman" panose="02020603050405020304" pitchFamily="18" charset="0"/>
              </a:rPr>
              <a:t>tuberkuloza</a:t>
            </a:r>
            <a:r>
              <a:rPr lang="sk-SK"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sk-SK" dirty="0"/>
          </a:p>
        </p:txBody>
      </p:sp>
      <p:sp>
        <p:nvSpPr>
          <p:cNvPr id="5" name="Zástupný objekt pre pätu 3">
            <a:extLst>
              <a:ext uri="{FF2B5EF4-FFF2-40B4-BE49-F238E27FC236}">
                <a16:creationId xmlns:a16="http://schemas.microsoft.com/office/drawing/2014/main" id="{205474E5-CC62-1D41-76D8-7162C2B26F2D}"/>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3509150497"/>
      </p:ext>
    </p:extLst>
  </p:cSld>
  <p:clrMapOvr>
    <a:masterClrMapping/>
  </p:clrMapOvr>
  <p:transition spd="med">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36BC4E-7D3A-714E-564D-D5B4008CE38D}"/>
              </a:ext>
            </a:extLst>
          </p:cNvPr>
          <p:cNvSpPr>
            <a:spLocks noGrp="1"/>
          </p:cNvSpPr>
          <p:nvPr>
            <p:ph type="title"/>
          </p:nvPr>
        </p:nvSpPr>
        <p:spPr>
          <a:xfrm>
            <a:off x="609600" y="620688"/>
            <a:ext cx="7772400" cy="827112"/>
          </a:xfrm>
        </p:spPr>
        <p:txBody>
          <a:bodyPr wrap="square" anchor="b">
            <a:normAutofit/>
          </a:bodyPr>
          <a:lstStyle/>
          <a:p>
            <a:r>
              <a:rPr lang="sk-SK" dirty="0"/>
              <a:t>Imunita</a:t>
            </a:r>
          </a:p>
        </p:txBody>
      </p:sp>
      <p:sp>
        <p:nvSpPr>
          <p:cNvPr id="3" name="Zástupný objekt pre obsah 2">
            <a:extLst>
              <a:ext uri="{FF2B5EF4-FFF2-40B4-BE49-F238E27FC236}">
                <a16:creationId xmlns:a16="http://schemas.microsoft.com/office/drawing/2014/main" id="{1D96070A-8E59-FC99-81BB-F8671C7CA786}"/>
              </a:ext>
            </a:extLst>
          </p:cNvPr>
          <p:cNvSpPr>
            <a:spLocks noGrp="1"/>
          </p:cNvSpPr>
          <p:nvPr>
            <p:ph sz="half" idx="1"/>
          </p:nvPr>
        </p:nvSpPr>
        <p:spPr>
          <a:xfrm>
            <a:off x="838200" y="1905000"/>
            <a:ext cx="3810000" cy="4114800"/>
          </a:xfrm>
        </p:spPr>
        <p:txBody>
          <a:bodyPr wrap="square" anchor="t">
            <a:normAutofit/>
          </a:bodyPr>
          <a:lstStyle/>
          <a:p>
            <a:pPr>
              <a:lnSpc>
                <a:spcPct val="90000"/>
              </a:lnSpc>
            </a:pPr>
            <a:r>
              <a:rPr lang="sk-SK" sz="2000" dirty="0">
                <a:effectLst/>
              </a:rPr>
              <a:t>Vakcínou indukovaná imunita poskytuje  osobnú ochranu alebo kolektívnu imunitu pri nahromadení  dostatočného počtu imúnnych osôb. </a:t>
            </a:r>
          </a:p>
          <a:p>
            <a:pPr>
              <a:lnSpc>
                <a:spcPct val="90000"/>
              </a:lnSpc>
            </a:pPr>
            <a:r>
              <a:rPr lang="sk-SK" sz="2000" dirty="0">
                <a:effectLst/>
              </a:rPr>
              <a:t>Kolektívna imunita bráni  šíreniu nákazy  v spoločnosti a poskytuje čiastočnú imunitu pre vnímavé osoby.</a:t>
            </a:r>
          </a:p>
          <a:p>
            <a:pPr>
              <a:lnSpc>
                <a:spcPct val="90000"/>
              </a:lnSpc>
            </a:pPr>
            <a:r>
              <a:rPr lang="sk-SK" sz="2000" dirty="0">
                <a:effectLst/>
              </a:rPr>
              <a:t>Izolácia a liečenie pacientov znižuje  počet prameňov nákazy a skracuje ich infekčnosť.</a:t>
            </a:r>
            <a:endParaRPr lang="sk-SK" sz="2000" dirty="0"/>
          </a:p>
        </p:txBody>
      </p:sp>
      <p:pic>
        <p:nvPicPr>
          <p:cNvPr id="2050" name="Picture 2" descr="Ministerstvo zdravotníctva SR ponúka možnosť očkovania detí ...">
            <a:extLst>
              <a:ext uri="{FF2B5EF4-FFF2-40B4-BE49-F238E27FC236}">
                <a16:creationId xmlns:a16="http://schemas.microsoft.com/office/drawing/2014/main" id="{E737B090-A4C1-F23F-13FF-E8B6F36041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0" y="2169459"/>
            <a:ext cx="3810000" cy="3585882"/>
          </a:xfrm>
          <a:prstGeom prst="rect">
            <a:avLst/>
          </a:prstGeom>
          <a:solidFill>
            <a:srgbClr val="FFFFFF"/>
          </a:solidFill>
        </p:spPr>
      </p:pic>
      <p:sp>
        <p:nvSpPr>
          <p:cNvPr id="5" name="Zástupný objekt pre pätu 3">
            <a:extLst>
              <a:ext uri="{FF2B5EF4-FFF2-40B4-BE49-F238E27FC236}">
                <a16:creationId xmlns:a16="http://schemas.microsoft.com/office/drawing/2014/main" id="{CEACBB16-8185-0587-83E5-875EF0C91A23}"/>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490396344"/>
      </p:ext>
    </p:extLst>
  </p:cSld>
  <p:clrMapOvr>
    <a:masterClrMapping/>
  </p:clrMapOvr>
  <p:transition spd="med">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E23139-AA7F-3A5D-32E5-2BEEB82B151A}"/>
              </a:ext>
            </a:extLst>
          </p:cNvPr>
          <p:cNvSpPr>
            <a:spLocks noGrp="1"/>
          </p:cNvSpPr>
          <p:nvPr>
            <p:ph type="title"/>
          </p:nvPr>
        </p:nvSpPr>
        <p:spPr>
          <a:xfrm>
            <a:off x="609600" y="620688"/>
            <a:ext cx="7772400" cy="827112"/>
          </a:xfrm>
        </p:spPr>
        <p:txBody>
          <a:bodyPr wrap="square" anchor="b">
            <a:normAutofit/>
          </a:bodyPr>
          <a:lstStyle/>
          <a:p>
            <a:r>
              <a:rPr lang="sk-SK" dirty="0"/>
              <a:t>Preventívne opatrenia</a:t>
            </a:r>
          </a:p>
        </p:txBody>
      </p:sp>
      <p:sp>
        <p:nvSpPr>
          <p:cNvPr id="3" name="Zástupný objekt pre obsah 2">
            <a:extLst>
              <a:ext uri="{FF2B5EF4-FFF2-40B4-BE49-F238E27FC236}">
                <a16:creationId xmlns:a16="http://schemas.microsoft.com/office/drawing/2014/main" id="{9C9ABE89-84AB-51CD-7FF5-B4D25AC4F475}"/>
              </a:ext>
            </a:extLst>
          </p:cNvPr>
          <p:cNvSpPr>
            <a:spLocks noGrp="1"/>
          </p:cNvSpPr>
          <p:nvPr>
            <p:ph sz="half" idx="1"/>
          </p:nvPr>
        </p:nvSpPr>
        <p:spPr>
          <a:xfrm>
            <a:off x="838200" y="1905000"/>
            <a:ext cx="3810000" cy="4114800"/>
          </a:xfrm>
        </p:spPr>
        <p:txBody>
          <a:bodyPr wrap="square" anchor="t">
            <a:normAutofit/>
          </a:bodyPr>
          <a:lstStyle/>
          <a:p>
            <a:pPr>
              <a:lnSpc>
                <a:spcPct val="90000"/>
              </a:lnSpc>
            </a:pPr>
            <a:r>
              <a:rPr lang="sk-SK" sz="1800">
                <a:effectLst/>
              </a:rPr>
              <a:t>Opatrenia proti prenosu nákazy vzhľadom na univerzálnosť  vzduchu môžu len čiastočne ovplyvniť jej prenos. </a:t>
            </a:r>
          </a:p>
          <a:p>
            <a:pPr>
              <a:lnSpc>
                <a:spcPct val="90000"/>
              </a:lnSpc>
            </a:pPr>
            <a:r>
              <a:rPr lang="sk-SK" sz="1800">
                <a:effectLst/>
              </a:rPr>
              <a:t>Určité zníženie prenosu možno dosiahnuť  výmenou  vzduchu v miestnostiach vetraním, klimatizačnými systémami s filtráciou a dezinfekciou vzduchu, nosením masiek a pod.  </a:t>
            </a:r>
          </a:p>
          <a:p>
            <a:pPr>
              <a:lnSpc>
                <a:spcPct val="90000"/>
              </a:lnSpc>
            </a:pPr>
            <a:r>
              <a:rPr lang="sk-SK" sz="1800">
                <a:effectLst/>
              </a:rPr>
              <a:t>Spôsob správania  osôb tiež môže prispieť  k zníženiu  šírenia infekcie (chránenie úst pri kýchaní, kašľaní a pod.)</a:t>
            </a:r>
            <a:endParaRPr lang="sk-SK" sz="1800"/>
          </a:p>
        </p:txBody>
      </p:sp>
      <p:pic>
        <p:nvPicPr>
          <p:cNvPr id="6" name="Obrázok 5" descr="Obrázok, na ktorom je osoba, ošatenie, ľudská tvár, vnútri&#10;&#10;Automaticky generovaný popis">
            <a:extLst>
              <a:ext uri="{FF2B5EF4-FFF2-40B4-BE49-F238E27FC236}">
                <a16:creationId xmlns:a16="http://schemas.microsoft.com/office/drawing/2014/main" id="{2F777ED3-DC94-A022-934F-E10437E3B38C}"/>
              </a:ext>
            </a:extLst>
          </p:cNvPr>
          <p:cNvPicPr>
            <a:picLocks noChangeAspect="1"/>
          </p:cNvPicPr>
          <p:nvPr/>
        </p:nvPicPr>
        <p:blipFill>
          <a:blip r:embed="rId2">
            <a:extLst>
              <a:ext uri="{28A0092B-C50C-407E-A947-70E740481C1C}">
                <a14:useLocalDpi xmlns:a14="http://schemas.microsoft.com/office/drawing/2010/main" val="0"/>
              </a:ext>
            </a:extLst>
          </a:blip>
          <a:srcRect r="19000"/>
          <a:stretch/>
        </p:blipFill>
        <p:spPr>
          <a:xfrm rot="5400000">
            <a:off x="4648200" y="2057400"/>
            <a:ext cx="4114800" cy="3810000"/>
          </a:xfrm>
          <a:prstGeom prst="rect">
            <a:avLst/>
          </a:prstGeom>
          <a:noFill/>
        </p:spPr>
      </p:pic>
      <p:sp>
        <p:nvSpPr>
          <p:cNvPr id="5" name="Zástupný objekt pre pätu 3">
            <a:extLst>
              <a:ext uri="{FF2B5EF4-FFF2-40B4-BE49-F238E27FC236}">
                <a16:creationId xmlns:a16="http://schemas.microsoft.com/office/drawing/2014/main" id="{8919B3BF-E1FF-9E12-B98C-28413600F71B}"/>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3107556698"/>
      </p:ext>
    </p:extLst>
  </p:cSld>
  <p:clrMapOvr>
    <a:masterClrMapping/>
  </p:clrMapOvr>
  <p:transition spd="med">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14211C-1FDB-E7D6-560C-81D6C77A41E4}"/>
              </a:ext>
            </a:extLst>
          </p:cNvPr>
          <p:cNvSpPr>
            <a:spLocks noGrp="1"/>
          </p:cNvSpPr>
          <p:nvPr>
            <p:ph type="title"/>
          </p:nvPr>
        </p:nvSpPr>
        <p:spPr>
          <a:xfrm>
            <a:off x="609600" y="548680"/>
            <a:ext cx="7772400" cy="899120"/>
          </a:xfrm>
        </p:spPr>
        <p:txBody>
          <a:bodyPr/>
          <a:lstStyle/>
          <a:p>
            <a:r>
              <a:rPr lang="sk-SK" dirty="0"/>
              <a:t>Akútne respiračné ochorenia</a:t>
            </a:r>
          </a:p>
        </p:txBody>
      </p:sp>
      <p:sp>
        <p:nvSpPr>
          <p:cNvPr id="3" name="Zástupný objekt pre obsah 2">
            <a:extLst>
              <a:ext uri="{FF2B5EF4-FFF2-40B4-BE49-F238E27FC236}">
                <a16:creationId xmlns:a16="http://schemas.microsoft.com/office/drawing/2014/main" id="{1940ACCD-1E10-D70D-411D-E1AA06442ADF}"/>
              </a:ext>
            </a:extLst>
          </p:cNvPr>
          <p:cNvSpPr>
            <a:spLocks noGrp="1"/>
          </p:cNvSpPr>
          <p:nvPr>
            <p:ph idx="1"/>
          </p:nvPr>
        </p:nvSpPr>
        <p:spPr/>
        <p:txBody>
          <a:bodyPr/>
          <a:lstStyle/>
          <a:p>
            <a:pPr algn="just">
              <a:lnSpc>
                <a:spcPct val="150000"/>
              </a:lnSpc>
              <a:spcAft>
                <a:spcPts val="1000"/>
              </a:spcAf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Akútne respiračné ochorenia sú najrozšírenejšou skupinou medzi nákazami  prenášanými vzdušnou cestou. Podieľajú sa  20 - 30 % na návštevách pacientov u praktických lekárov. I keď veľká väčšina má ľahký priebeh u detí a osôb nad 60 rokov sú časté komplikácie, napr. pri chrípke  sa udáva celkove 9,3 % komplikácií ale vo vekovej skupine nad 65 rokov až 73 % Podľa definície SZO medzi akútne respiračné ochorenia  zahrňujeme nádchu,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tonzilitídu</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sinusitídu</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zápal stredného ucha, laryngitídu,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tracheitídu</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 bronchitídu, pneumóniu a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bronchopneumóniu</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endParaRPr lang="sk-SK" dirty="0"/>
          </a:p>
        </p:txBody>
      </p:sp>
      <p:sp>
        <p:nvSpPr>
          <p:cNvPr id="5" name="Zástupný objekt pre pätu 3">
            <a:extLst>
              <a:ext uri="{FF2B5EF4-FFF2-40B4-BE49-F238E27FC236}">
                <a16:creationId xmlns:a16="http://schemas.microsoft.com/office/drawing/2014/main" id="{E787F3F7-E975-C454-F899-EBF1421FFB25}"/>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415434263"/>
      </p:ext>
    </p:extLst>
  </p:cSld>
  <p:clrMapOvr>
    <a:masterClrMapping/>
  </p:clrMapOvr>
  <p:transition spd="med">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739CC1E6-5647-F90F-0BC4-26ACB81FB100}"/>
              </a:ext>
            </a:extLst>
          </p:cNvPr>
          <p:cNvSpPr>
            <a:spLocks noGrp="1" noChangeArrowheads="1"/>
          </p:cNvSpPr>
          <p:nvPr>
            <p:ph type="title"/>
          </p:nvPr>
        </p:nvSpPr>
        <p:spPr>
          <a:xfrm>
            <a:off x="609600" y="620688"/>
            <a:ext cx="7772400" cy="827112"/>
          </a:xfrm>
        </p:spPr>
        <p:txBody>
          <a:bodyPr/>
          <a:lstStyle/>
          <a:p>
            <a:br>
              <a:rPr lang="sk-SK" altLang="sk-SK" dirty="0"/>
            </a:br>
            <a:r>
              <a:rPr lang="sk-SK" altLang="sk-SK" dirty="0"/>
              <a:t>Čo sme sa naučili v pandémii </a:t>
            </a:r>
            <a:endParaRPr lang="sk-SK" altLang="sk-SK" sz="2800" dirty="0"/>
          </a:p>
        </p:txBody>
      </p:sp>
      <p:sp>
        <p:nvSpPr>
          <p:cNvPr id="20483" name="Zástupný objekt pre obsah 2" descr="Rectangle: Click to edit Master text styles&#10;Second level&#10;Third level&#10;Fourth level&#10;Fifth level">
            <a:extLst>
              <a:ext uri="{FF2B5EF4-FFF2-40B4-BE49-F238E27FC236}">
                <a16:creationId xmlns:a16="http://schemas.microsoft.com/office/drawing/2014/main" id="{D6BE6927-B158-E98A-85FA-15987152B761}"/>
              </a:ext>
            </a:extLst>
          </p:cNvPr>
          <p:cNvSpPr>
            <a:spLocks noGrp="1" noChangeArrowheads="1"/>
          </p:cNvSpPr>
          <p:nvPr>
            <p:ph idx="1"/>
          </p:nvPr>
        </p:nvSpPr>
        <p:spPr>
          <a:xfrm>
            <a:off x="268288" y="1885950"/>
            <a:ext cx="6792912" cy="2794000"/>
          </a:xfrm>
        </p:spPr>
        <p:txBody>
          <a:bodyPr/>
          <a:lstStyle/>
          <a:p>
            <a:pPr marL="0" indent="0">
              <a:buFont typeface="Wingdings" panose="05000000000000000000" pitchFamily="2" charset="2"/>
              <a:buNone/>
              <a:defRPr/>
            </a:pPr>
            <a:r>
              <a:rPr lang="sk-SK" altLang="sk-SK" dirty="0"/>
              <a:t>  Úvodné cvičenie: Brainstorming</a:t>
            </a:r>
          </a:p>
        </p:txBody>
      </p:sp>
      <p:pic>
        <p:nvPicPr>
          <p:cNvPr id="23557" name="Obrázok 2">
            <a:extLst>
              <a:ext uri="{FF2B5EF4-FFF2-40B4-BE49-F238E27FC236}">
                <a16:creationId xmlns:a16="http://schemas.microsoft.com/office/drawing/2014/main" id="{6E273DB6-7F0D-35D7-3EAE-F378070EF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8458" y="3573016"/>
            <a:ext cx="39925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objekt pre pätu 3">
            <a:extLst>
              <a:ext uri="{FF2B5EF4-FFF2-40B4-BE49-F238E27FC236}">
                <a16:creationId xmlns:a16="http://schemas.microsoft.com/office/drawing/2014/main" id="{03C1BEFF-E7EB-65ED-1A9C-B49219B8D364}"/>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cSld>
  <p:clrMapOvr>
    <a:masterClrMapping/>
  </p:clrMapOvr>
  <p:transition spd="med">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5307EC-65AC-D572-BDA2-594EB7D876B7}"/>
              </a:ext>
            </a:extLst>
          </p:cNvPr>
          <p:cNvSpPr>
            <a:spLocks noGrp="1"/>
          </p:cNvSpPr>
          <p:nvPr>
            <p:ph type="title"/>
          </p:nvPr>
        </p:nvSpPr>
        <p:spPr>
          <a:xfrm>
            <a:off x="609600" y="620688"/>
            <a:ext cx="7772400" cy="827112"/>
          </a:xfrm>
        </p:spPr>
        <p:txBody>
          <a:bodyPr wrap="square" anchor="b">
            <a:normAutofit/>
          </a:bodyPr>
          <a:lstStyle/>
          <a:p>
            <a:r>
              <a:rPr lang="sk-SK" dirty="0"/>
              <a:t>Hlásenia</a:t>
            </a:r>
          </a:p>
        </p:txBody>
      </p:sp>
      <p:sp>
        <p:nvSpPr>
          <p:cNvPr id="3" name="Zástupný objekt pre obsah 2">
            <a:extLst>
              <a:ext uri="{FF2B5EF4-FFF2-40B4-BE49-F238E27FC236}">
                <a16:creationId xmlns:a16="http://schemas.microsoft.com/office/drawing/2014/main" id="{B4747A6D-DC0B-9501-73E5-76A5AB098CEC}"/>
              </a:ext>
            </a:extLst>
          </p:cNvPr>
          <p:cNvSpPr>
            <a:spLocks noGrp="1"/>
          </p:cNvSpPr>
          <p:nvPr>
            <p:ph sz="half" idx="1"/>
          </p:nvPr>
        </p:nvSpPr>
        <p:spPr>
          <a:xfrm>
            <a:off x="838200" y="1905000"/>
            <a:ext cx="3810000" cy="4114800"/>
          </a:xfrm>
        </p:spPr>
        <p:txBody>
          <a:bodyPr wrap="square" anchor="t">
            <a:normAutofit/>
          </a:bodyPr>
          <a:lstStyle/>
          <a:p>
            <a:pPr>
              <a:lnSpc>
                <a:spcPct val="90000"/>
              </a:lnSpc>
            </a:pPr>
            <a:r>
              <a:rPr lang="sk-SK" sz="2400">
                <a:effectLst/>
              </a:rPr>
              <a:t>Údaje o výskyte akútnych respiračných ochorení  sa získavajú z týždenných hlásení praktických lekárov, ktoré môžu byť plošné alebo získané </a:t>
            </a:r>
            <a:r>
              <a:rPr lang="sk-SK" sz="2400" err="1">
                <a:effectLst/>
              </a:rPr>
              <a:t>sentinelovou</a:t>
            </a:r>
            <a:r>
              <a:rPr lang="sk-SK" sz="2400">
                <a:effectLst/>
              </a:rPr>
              <a:t> </a:t>
            </a:r>
            <a:r>
              <a:rPr lang="sk-SK" sz="2400" err="1">
                <a:effectLst/>
              </a:rPr>
              <a:t>surveillance</a:t>
            </a:r>
            <a:r>
              <a:rPr lang="sk-SK" sz="2400">
                <a:effectLst/>
              </a:rPr>
              <a:t> </a:t>
            </a:r>
          </a:p>
          <a:p>
            <a:pPr marL="0" indent="0">
              <a:lnSpc>
                <a:spcPct val="90000"/>
              </a:lnSpc>
              <a:buNone/>
            </a:pPr>
            <a:r>
              <a:rPr lang="sk-SK" sz="2400"/>
              <a:t>(</a:t>
            </a:r>
            <a:r>
              <a:rPr lang="sk-SK" sz="2400">
                <a:effectLst/>
              </a:rPr>
              <a:t>hlásenie len vybranej skupiny praktických lekárov). </a:t>
            </a:r>
            <a:endParaRPr lang="sk-SK" sz="2400"/>
          </a:p>
        </p:txBody>
      </p:sp>
      <p:pic>
        <p:nvPicPr>
          <p:cNvPr id="3074" name="Picture 2" descr="Analýza, Analytika, Podnikanie, Grafy">
            <a:extLst>
              <a:ext uri="{FF2B5EF4-FFF2-40B4-BE49-F238E27FC236}">
                <a16:creationId xmlns:a16="http://schemas.microsoft.com/office/drawing/2014/main" id="{2DFD08EA-089E-A470-3C0A-6623EA2D5C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0" y="2690812"/>
            <a:ext cx="3810000" cy="2543175"/>
          </a:xfrm>
          <a:prstGeom prst="rect">
            <a:avLst/>
          </a:prstGeom>
          <a:solidFill>
            <a:srgbClr val="FFFFFF"/>
          </a:solidFill>
        </p:spPr>
      </p:pic>
      <p:sp>
        <p:nvSpPr>
          <p:cNvPr id="5" name="Zástupný objekt pre pätu 3">
            <a:extLst>
              <a:ext uri="{FF2B5EF4-FFF2-40B4-BE49-F238E27FC236}">
                <a16:creationId xmlns:a16="http://schemas.microsoft.com/office/drawing/2014/main" id="{2A59D23C-C0CB-F236-052A-902CC6312AB6}"/>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1854549490"/>
      </p:ext>
    </p:extLst>
  </p:cSld>
  <p:clrMapOvr>
    <a:masterClrMapping/>
  </p:clrMapOvr>
  <p:transition spd="med">
    <p:check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D7D650F4-2438-3252-C04B-0E2448DC0570}"/>
              </a:ext>
            </a:extLst>
          </p:cNvPr>
          <p:cNvSpPr>
            <a:spLocks noGrp="1" noChangeArrowheads="1"/>
          </p:cNvSpPr>
          <p:nvPr>
            <p:ph type="title"/>
          </p:nvPr>
        </p:nvSpPr>
        <p:spPr>
          <a:xfrm>
            <a:off x="609600" y="548680"/>
            <a:ext cx="7772400" cy="899120"/>
          </a:xfrm>
        </p:spPr>
        <p:txBody>
          <a:bodyPr/>
          <a:lstStyle/>
          <a:p>
            <a:r>
              <a:rPr lang="sk-SK" sz="4400" b="1" u="sng" dirty="0">
                <a:effectLst/>
                <a:latin typeface="Times New Roman" panose="02020603050405020304" pitchFamily="18" charset="0"/>
                <a:ea typeface="Calibri" panose="020F0502020204030204" pitchFamily="34" charset="0"/>
              </a:rPr>
              <a:t>Infekčné riziká </a:t>
            </a:r>
            <a:endParaRPr lang="sk-SK" altLang="sk-SK" dirty="0"/>
          </a:p>
        </p:txBody>
      </p:sp>
      <p:sp>
        <p:nvSpPr>
          <p:cNvPr id="24579" name="Zástupný objekt pre obsah 2" descr="Rectangle: Click to edit Master text styles&#10;Second level&#10;Third level&#10;Fourth level&#10;Fifth level">
            <a:extLst>
              <a:ext uri="{FF2B5EF4-FFF2-40B4-BE49-F238E27FC236}">
                <a16:creationId xmlns:a16="http://schemas.microsoft.com/office/drawing/2014/main" id="{8B5E5B69-9A7A-100B-3B65-FE3160B840A2}"/>
              </a:ext>
            </a:extLst>
          </p:cNvPr>
          <p:cNvSpPr>
            <a:spLocks noGrp="1" noChangeArrowheads="1"/>
          </p:cNvSpPr>
          <p:nvPr>
            <p:ph idx="1"/>
          </p:nvPr>
        </p:nvSpPr>
        <p:spPr>
          <a:xfrm>
            <a:off x="704850" y="1556792"/>
            <a:ext cx="7772400" cy="4463008"/>
          </a:xfrm>
        </p:spPr>
        <p:txBody>
          <a:bodyPr/>
          <a:lstStyle/>
          <a:p>
            <a:pPr marL="228600" algn="just"/>
            <a:r>
              <a:rPr lang="sk-SK" sz="1800" dirty="0">
                <a:solidFill>
                  <a:srgbClr val="000000"/>
                </a:solidFill>
                <a:effectLst/>
                <a:latin typeface="Times New Roman" panose="02020603050405020304" pitchFamily="18" charset="0"/>
                <a:ea typeface="Calibri" panose="020F0502020204030204" pitchFamily="34" charset="0"/>
              </a:rPr>
              <a:t>Infekcia – nákaza je proces, ktorý sa začína vniknutím patogénnych (choroboplodných) mikroorganizmov do vnímavého jedinca. V ňom sa mikroorganizmy rozmnožujú a svojimi choroboplodnými vlastnosťami narúšajú normálne funkcie jedinca (makroorganizmu, hostiteľa). V priebehu tohto procesu sa navzájom ovplyvňujú a môžu meniť. </a:t>
            </a:r>
          </a:p>
          <a:p>
            <a:pPr algn="just"/>
            <a:r>
              <a:rPr lang="sk-SK" sz="1800" dirty="0">
                <a:solidFill>
                  <a:srgbClr val="000000"/>
                </a:solidFill>
                <a:effectLst/>
                <a:latin typeface="Times New Roman" panose="02020603050405020304" pitchFamily="18" charset="0"/>
                <a:ea typeface="Calibri" panose="020F0502020204030204" pitchFamily="34" charset="0"/>
              </a:rPr>
              <a:t>Prenosnou chorobou sa rozumie každé ochorenie, ktoré môže byť prenesené na človeka. Prenosné (infekčné) ochorenia vyvolávajú pôvodcovia nákazy, </a:t>
            </a:r>
            <a:r>
              <a:rPr lang="sk-SK" sz="1800" dirty="0" err="1">
                <a:solidFill>
                  <a:srgbClr val="000000"/>
                </a:solidFill>
                <a:effectLst/>
                <a:latin typeface="Times New Roman" panose="02020603050405020304" pitchFamily="18" charset="0"/>
                <a:ea typeface="Calibri" panose="020F0502020204030204" pitchFamily="34" charset="0"/>
              </a:rPr>
              <a:t>t.j</a:t>
            </a:r>
            <a:r>
              <a:rPr lang="sk-SK" sz="1800" dirty="0">
                <a:solidFill>
                  <a:srgbClr val="000000"/>
                </a:solidFill>
                <a:effectLst/>
                <a:latin typeface="Times New Roman" panose="02020603050405020304" pitchFamily="18" charset="0"/>
                <a:ea typeface="Calibri" panose="020F0502020204030204" pitchFamily="34" charset="0"/>
              </a:rPr>
              <a:t>. choroboplodné (patogénne alebo podmienene patogénne) mikroorganizmy: baktérie, vírusy, mikroskopické huby (plesne a kvasinky) a parazity (prvoky i článkonožce). </a:t>
            </a:r>
          </a:p>
          <a:p>
            <a:pPr algn="just"/>
            <a:r>
              <a:rPr lang="sk-SK" sz="1800" b="1" u="sng" dirty="0">
                <a:solidFill>
                  <a:srgbClr val="000000"/>
                </a:solidFill>
                <a:effectLst/>
                <a:latin typeface="Times New Roman" panose="02020603050405020304" pitchFamily="18" charset="0"/>
                <a:ea typeface="Calibri" panose="020F0502020204030204" pitchFamily="34" charset="0"/>
              </a:rPr>
              <a:t>Fázy infekčného ochorenia sú: </a:t>
            </a:r>
            <a:endParaRPr lang="sk-SK" sz="1800" dirty="0">
              <a:solidFill>
                <a:srgbClr val="000000"/>
              </a:solidFill>
              <a:effectLst/>
              <a:latin typeface="Times New Roman" panose="02020603050405020304" pitchFamily="18" charset="0"/>
              <a:ea typeface="Calibri" panose="020F0502020204030204" pitchFamily="34" charset="0"/>
            </a:endParaRPr>
          </a:p>
          <a:p>
            <a:pPr marL="457200" indent="-228600" algn="just"/>
            <a:r>
              <a:rPr lang="sk-SK" sz="1800" dirty="0">
                <a:solidFill>
                  <a:srgbClr val="000000"/>
                </a:solidFill>
                <a:effectLst/>
                <a:latin typeface="Times New Roman" panose="02020603050405020304" pitchFamily="18" charset="0"/>
                <a:ea typeface="Calibri" panose="020F0502020204030204" pitchFamily="34" charset="0"/>
              </a:rPr>
              <a:t>1. </a:t>
            </a:r>
            <a:r>
              <a:rPr lang="sk-SK" sz="1800" u="sng" dirty="0">
                <a:solidFill>
                  <a:srgbClr val="000000"/>
                </a:solidFill>
                <a:effectLst/>
                <a:latin typeface="Times New Roman" panose="02020603050405020304" pitchFamily="18" charset="0"/>
                <a:ea typeface="Calibri" panose="020F0502020204030204" pitchFamily="34" charset="0"/>
              </a:rPr>
              <a:t>inkubačný čas </a:t>
            </a:r>
            <a:r>
              <a:rPr lang="sk-SK" sz="1800" dirty="0">
                <a:solidFill>
                  <a:srgbClr val="000000"/>
                </a:solidFill>
                <a:effectLst/>
                <a:latin typeface="Times New Roman" panose="02020603050405020304" pitchFamily="18" charset="0"/>
                <a:ea typeface="Calibri" panose="020F0502020204030204" pitchFamily="34" charset="0"/>
              </a:rPr>
              <a:t>– čas od vniknutia choroboplodného mikroorganizmu do vnímavého jedinca po objavenie sa prvých príznakov ochorenia </a:t>
            </a:r>
          </a:p>
          <a:p>
            <a:pPr marL="457200" indent="-228600" algn="just"/>
            <a:r>
              <a:rPr lang="sk-SK" sz="1800" dirty="0">
                <a:solidFill>
                  <a:srgbClr val="000000"/>
                </a:solidFill>
                <a:effectLst/>
                <a:latin typeface="Times New Roman" panose="02020603050405020304" pitchFamily="18" charset="0"/>
                <a:ea typeface="Calibri" panose="020F0502020204030204" pitchFamily="34" charset="0"/>
              </a:rPr>
              <a:t>2. </a:t>
            </a:r>
            <a:r>
              <a:rPr lang="sk-SK" sz="1800" u="sng" dirty="0" err="1">
                <a:solidFill>
                  <a:srgbClr val="000000"/>
                </a:solidFill>
                <a:effectLst/>
                <a:latin typeface="Times New Roman" panose="02020603050405020304" pitchFamily="18" charset="0"/>
                <a:ea typeface="Calibri" panose="020F0502020204030204" pitchFamily="34" charset="0"/>
              </a:rPr>
              <a:t>prodromálne</a:t>
            </a:r>
            <a:r>
              <a:rPr lang="sk-SK" sz="1800" u="sng" dirty="0">
                <a:solidFill>
                  <a:srgbClr val="000000"/>
                </a:solidFill>
                <a:effectLst/>
                <a:latin typeface="Times New Roman" panose="02020603050405020304" pitchFamily="18" charset="0"/>
                <a:ea typeface="Calibri" panose="020F0502020204030204" pitchFamily="34" charset="0"/>
              </a:rPr>
              <a:t> príznaky </a:t>
            </a:r>
            <a:r>
              <a:rPr lang="sk-SK" sz="1800" dirty="0">
                <a:solidFill>
                  <a:srgbClr val="000000"/>
                </a:solidFill>
                <a:effectLst/>
                <a:latin typeface="Times New Roman" panose="02020603050405020304" pitchFamily="18" charset="0"/>
                <a:ea typeface="Calibri" panose="020F0502020204030204" pitchFamily="34" charset="0"/>
              </a:rPr>
              <a:t>– obdobie objavenia sa niektorých, avšak ešte nie typických príznakov ochorenia </a:t>
            </a:r>
          </a:p>
          <a:p>
            <a:pPr marL="0" indent="0">
              <a:buNone/>
            </a:pPr>
            <a:endParaRPr lang="sk-SK" sz="1800" dirty="0">
              <a:solidFill>
                <a:srgbClr val="000000"/>
              </a:solidFill>
              <a:effectLst/>
              <a:latin typeface="Times New Roman" panose="02020603050405020304" pitchFamily="18" charset="0"/>
              <a:ea typeface="Calibri" panose="020F0502020204030204" pitchFamily="34" charset="0"/>
            </a:endParaRPr>
          </a:p>
          <a:p>
            <a:pPr marL="228600" algn="just"/>
            <a:endParaRPr lang="sk-SK" sz="1800" dirty="0">
              <a:solidFill>
                <a:srgbClr val="000000"/>
              </a:solidFill>
              <a:effectLst/>
              <a:latin typeface="Times New Roman" panose="02020603050405020304" pitchFamily="18" charset="0"/>
              <a:ea typeface="Calibri" panose="020F0502020204030204" pitchFamily="34" charset="0"/>
            </a:endParaRPr>
          </a:p>
          <a:p>
            <a:endParaRPr lang="sk-SK" altLang="sk-SK" sz="2400" dirty="0"/>
          </a:p>
        </p:txBody>
      </p:sp>
      <p:sp>
        <p:nvSpPr>
          <p:cNvPr id="3" name="Zástupný objekt pre pätu 3">
            <a:extLst>
              <a:ext uri="{FF2B5EF4-FFF2-40B4-BE49-F238E27FC236}">
                <a16:creationId xmlns:a16="http://schemas.microsoft.com/office/drawing/2014/main" id="{342D22A7-A866-2FE2-412C-624D376A3CF7}"/>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cSld>
  <p:clrMapOvr>
    <a:masterClrMapping/>
  </p:clrMapOvr>
  <p:transition spd="med">
    <p:check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8D978E-87BB-34E6-6021-8171019604AC}"/>
              </a:ext>
            </a:extLst>
          </p:cNvPr>
          <p:cNvSpPr>
            <a:spLocks noGrp="1"/>
          </p:cNvSpPr>
          <p:nvPr>
            <p:ph type="title"/>
          </p:nvPr>
        </p:nvSpPr>
        <p:spPr>
          <a:xfrm>
            <a:off x="609600" y="548680"/>
            <a:ext cx="7772400" cy="899120"/>
          </a:xfrm>
        </p:spPr>
        <p:txBody>
          <a:bodyPr/>
          <a:lstStyle/>
          <a:p>
            <a:r>
              <a:rPr lang="sk-SK" sz="4400" b="1" u="sng" dirty="0">
                <a:effectLst/>
                <a:latin typeface="Times New Roman" panose="02020603050405020304" pitchFamily="18" charset="0"/>
                <a:ea typeface="Calibri" panose="020F0502020204030204" pitchFamily="34" charset="0"/>
              </a:rPr>
              <a:t>Fázy infekčného ochorenia</a:t>
            </a:r>
            <a:endParaRPr lang="sk-SK" dirty="0"/>
          </a:p>
        </p:txBody>
      </p:sp>
      <p:sp>
        <p:nvSpPr>
          <p:cNvPr id="3" name="Zástupný objekt pre obsah 2">
            <a:extLst>
              <a:ext uri="{FF2B5EF4-FFF2-40B4-BE49-F238E27FC236}">
                <a16:creationId xmlns:a16="http://schemas.microsoft.com/office/drawing/2014/main" id="{F3D41611-AE02-C6E5-32A1-31284DBA4F7E}"/>
              </a:ext>
            </a:extLst>
          </p:cNvPr>
          <p:cNvSpPr>
            <a:spLocks noGrp="1"/>
          </p:cNvSpPr>
          <p:nvPr>
            <p:ph idx="1"/>
          </p:nvPr>
        </p:nvSpPr>
        <p:spPr/>
        <p:txBody>
          <a:bodyPr/>
          <a:lstStyle/>
          <a:p>
            <a:pPr marL="457200" indent="-228600" algn="just"/>
            <a:r>
              <a:rPr lang="sk-SK" sz="1800" dirty="0">
                <a:solidFill>
                  <a:srgbClr val="000000"/>
                </a:solidFill>
                <a:effectLst/>
                <a:latin typeface="Times New Roman" panose="02020603050405020304" pitchFamily="18" charset="0"/>
                <a:ea typeface="Calibri" panose="020F0502020204030204" pitchFamily="34" charset="0"/>
              </a:rPr>
              <a:t>3. </a:t>
            </a:r>
            <a:r>
              <a:rPr lang="sk-SK" sz="1800" u="sng" dirty="0">
                <a:solidFill>
                  <a:srgbClr val="000000"/>
                </a:solidFill>
                <a:effectLst/>
                <a:latin typeface="Times New Roman" panose="02020603050405020304" pitchFamily="18" charset="0"/>
                <a:ea typeface="Calibri" panose="020F0502020204030204" pitchFamily="34" charset="0"/>
              </a:rPr>
              <a:t>rozvinuté príznaky </a:t>
            </a:r>
            <a:r>
              <a:rPr lang="sk-SK" sz="1800" dirty="0">
                <a:solidFill>
                  <a:srgbClr val="000000"/>
                </a:solidFill>
                <a:effectLst/>
                <a:latin typeface="Times New Roman" panose="02020603050405020304" pitchFamily="18" charset="0"/>
                <a:ea typeface="Calibri" panose="020F0502020204030204" pitchFamily="34" charset="0"/>
              </a:rPr>
              <a:t>– obdobie prítomnosti typických príznakov určitého konkrétneho ochorenia </a:t>
            </a:r>
          </a:p>
          <a:p>
            <a:pPr marL="457200" indent="-228600" algn="just"/>
            <a:r>
              <a:rPr lang="sk-SK" sz="1800" dirty="0">
                <a:solidFill>
                  <a:srgbClr val="000000"/>
                </a:solidFill>
                <a:effectLst/>
                <a:latin typeface="Times New Roman" panose="02020603050405020304" pitchFamily="18" charset="0"/>
                <a:ea typeface="Calibri" panose="020F0502020204030204" pitchFamily="34" charset="0"/>
              </a:rPr>
              <a:t>4. </a:t>
            </a:r>
            <a:r>
              <a:rPr lang="sk-SK" sz="1800" u="sng" dirty="0">
                <a:solidFill>
                  <a:srgbClr val="000000"/>
                </a:solidFill>
                <a:effectLst/>
                <a:latin typeface="Times New Roman" panose="02020603050405020304" pitchFamily="18" charset="0"/>
                <a:ea typeface="Calibri" panose="020F0502020204030204" pitchFamily="34" charset="0"/>
              </a:rPr>
              <a:t>rekonvalescencia </a:t>
            </a:r>
            <a:r>
              <a:rPr lang="sk-SK" sz="1800" dirty="0">
                <a:solidFill>
                  <a:srgbClr val="000000"/>
                </a:solidFill>
                <a:effectLst/>
                <a:latin typeface="Times New Roman" panose="02020603050405020304" pitchFamily="18" charset="0"/>
                <a:ea typeface="Calibri" panose="020F0502020204030204" pitchFamily="34" charset="0"/>
              </a:rPr>
              <a:t>– obdobie po vlastnom ochorení, keď už miznú hlavné príznaky ochorenia (jedinec sa cíti takmer zdravý), ale niektoré príznaky ochorenia ešte pretrvávajú. </a:t>
            </a:r>
          </a:p>
          <a:p>
            <a:endParaRPr lang="sk-SK" sz="1800" dirty="0">
              <a:solidFill>
                <a:srgbClr val="000000"/>
              </a:solidFill>
              <a:effectLst/>
              <a:latin typeface="Times New Roman" panose="02020603050405020304" pitchFamily="18" charset="0"/>
              <a:ea typeface="Calibri" panose="020F0502020204030204" pitchFamily="34" charset="0"/>
            </a:endParaRPr>
          </a:p>
          <a:p>
            <a:pPr algn="just"/>
            <a:r>
              <a:rPr lang="sk-SK" sz="1800" dirty="0">
                <a:solidFill>
                  <a:srgbClr val="000000"/>
                </a:solidFill>
                <a:effectLst/>
                <a:latin typeface="Times New Roman" panose="02020603050405020304" pitchFamily="18" charset="0"/>
                <a:ea typeface="Calibri" panose="020F0502020204030204" pitchFamily="34" charset="0"/>
              </a:rPr>
              <a:t>Aby sa infekčná choroba mohla preniesť je potrebný: </a:t>
            </a:r>
          </a:p>
          <a:p>
            <a:pPr marL="495300" indent="-266700" algn="just"/>
            <a:r>
              <a:rPr lang="sk-SK" sz="1800" dirty="0">
                <a:solidFill>
                  <a:srgbClr val="000000"/>
                </a:solidFill>
                <a:effectLst/>
                <a:latin typeface="Times New Roman" panose="02020603050405020304" pitchFamily="18" charset="0"/>
                <a:ea typeface="Calibri" panose="020F0502020204030204" pitchFamily="34" charset="0"/>
              </a:rPr>
              <a:t>prameň nákazy </a:t>
            </a:r>
          </a:p>
          <a:p>
            <a:pPr marL="495300" indent="-266700" algn="just"/>
            <a:r>
              <a:rPr lang="sk-SK" sz="1800" dirty="0">
                <a:solidFill>
                  <a:srgbClr val="000000"/>
                </a:solidFill>
                <a:effectLst/>
                <a:latin typeface="Times New Roman" panose="02020603050405020304" pitchFamily="18" charset="0"/>
                <a:ea typeface="Calibri" panose="020F0502020204030204" pitchFamily="34" charset="0"/>
              </a:rPr>
              <a:t>cesta prenosu </a:t>
            </a:r>
          </a:p>
          <a:p>
            <a:pPr marL="495300" indent="-266700" algn="just"/>
            <a:r>
              <a:rPr lang="sk-SK" sz="1800" dirty="0">
                <a:solidFill>
                  <a:srgbClr val="000000"/>
                </a:solidFill>
                <a:effectLst/>
                <a:latin typeface="Times New Roman" panose="02020603050405020304" pitchFamily="18" charset="0"/>
                <a:ea typeface="Calibri" panose="020F0502020204030204" pitchFamily="34" charset="0"/>
              </a:rPr>
              <a:t>vnímavý jedinec </a:t>
            </a:r>
          </a:p>
          <a:p>
            <a:pPr marL="0" indent="0">
              <a:buNone/>
            </a:pPr>
            <a:endParaRPr lang="sk-SK" dirty="0"/>
          </a:p>
        </p:txBody>
      </p:sp>
      <p:sp>
        <p:nvSpPr>
          <p:cNvPr id="5" name="Zástupný objekt pre pätu 3">
            <a:extLst>
              <a:ext uri="{FF2B5EF4-FFF2-40B4-BE49-F238E27FC236}">
                <a16:creationId xmlns:a16="http://schemas.microsoft.com/office/drawing/2014/main" id="{EB9B6A43-7247-3664-800F-88D6C06BE074}"/>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2113098932"/>
      </p:ext>
    </p:extLst>
  </p:cSld>
  <p:clrMapOvr>
    <a:masterClrMapping/>
  </p:clrMapOvr>
  <p:transition spd="med">
    <p:check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34A004-65B1-718D-1E18-049B83DF2312}"/>
              </a:ext>
            </a:extLst>
          </p:cNvPr>
          <p:cNvSpPr>
            <a:spLocks noGrp="1"/>
          </p:cNvSpPr>
          <p:nvPr>
            <p:ph type="title"/>
          </p:nvPr>
        </p:nvSpPr>
        <p:spPr>
          <a:xfrm>
            <a:off x="609600" y="548680"/>
            <a:ext cx="7772400" cy="899120"/>
          </a:xfrm>
        </p:spPr>
        <p:txBody>
          <a:bodyPr/>
          <a:lstStyle/>
          <a:p>
            <a:r>
              <a:rPr lang="sk-SK" dirty="0"/>
              <a:t>Definície</a:t>
            </a:r>
          </a:p>
        </p:txBody>
      </p:sp>
      <p:sp>
        <p:nvSpPr>
          <p:cNvPr id="3" name="Zástupný objekt pre obsah 2">
            <a:extLst>
              <a:ext uri="{FF2B5EF4-FFF2-40B4-BE49-F238E27FC236}">
                <a16:creationId xmlns:a16="http://schemas.microsoft.com/office/drawing/2014/main" id="{BED1E67C-A871-2CC2-9F20-A73B9C42666F}"/>
              </a:ext>
            </a:extLst>
          </p:cNvPr>
          <p:cNvSpPr>
            <a:spLocks noGrp="1"/>
          </p:cNvSpPr>
          <p:nvPr>
            <p:ph idx="1"/>
          </p:nvPr>
        </p:nvSpPr>
        <p:spPr/>
        <p:txBody>
          <a:bodyPr/>
          <a:lstStyle/>
          <a:p>
            <a:pPr algn="just"/>
            <a:r>
              <a:rPr lang="sk-SK" sz="1800" b="1" u="sng" dirty="0">
                <a:solidFill>
                  <a:srgbClr val="000000"/>
                </a:solidFill>
                <a:effectLst/>
                <a:latin typeface="Times New Roman" panose="02020603050405020304" pitchFamily="18" charset="0"/>
                <a:ea typeface="Calibri" panose="020F0502020204030204" pitchFamily="34" charset="0"/>
              </a:rPr>
              <a:t>Prameň nákazy </a:t>
            </a:r>
            <a:r>
              <a:rPr lang="sk-SK" sz="1800" dirty="0">
                <a:solidFill>
                  <a:srgbClr val="000000"/>
                </a:solidFill>
                <a:effectLst/>
                <a:latin typeface="Times New Roman" panose="02020603050405020304" pitchFamily="18" charset="0"/>
                <a:ea typeface="Calibri" panose="020F0502020204030204" pitchFamily="34" charset="0"/>
              </a:rPr>
              <a:t>je druh makroorganizmu, ktorý sa vo vývoji príslušnej infekčnej choroby stal prirodzeným prostredím prežívania a rozmnožovania jej pôvodcu a z ktorého sa tento vylučuje spôsobom umožňujúcim prenos na ďalšieho jedinca. Prameňom nákazy môže byť </a:t>
            </a:r>
            <a:r>
              <a:rPr lang="sk-SK" sz="1800" u="sng" dirty="0">
                <a:solidFill>
                  <a:srgbClr val="000000"/>
                </a:solidFill>
                <a:effectLst/>
                <a:latin typeface="Times New Roman" panose="02020603050405020304" pitchFamily="18" charset="0"/>
                <a:ea typeface="Calibri" panose="020F0502020204030204" pitchFamily="34" charset="0"/>
              </a:rPr>
              <a:t>chorý človek, nosič patogénnych mikroorganizmov, infikované zviera. </a:t>
            </a:r>
            <a:endParaRPr lang="sk-SK" sz="1800" dirty="0">
              <a:solidFill>
                <a:srgbClr val="000000"/>
              </a:solidFill>
              <a:effectLst/>
              <a:latin typeface="Times New Roman" panose="02020603050405020304" pitchFamily="18" charset="0"/>
              <a:ea typeface="Calibri" panose="020F0502020204030204" pitchFamily="34" charset="0"/>
            </a:endParaRPr>
          </a:p>
          <a:p>
            <a:pPr algn="just"/>
            <a:r>
              <a:rPr lang="sk-SK" sz="1800" b="1" dirty="0">
                <a:solidFill>
                  <a:srgbClr val="000000"/>
                </a:solidFill>
                <a:effectLst/>
                <a:latin typeface="Times New Roman" panose="02020603050405020304" pitchFamily="18" charset="0"/>
                <a:ea typeface="Calibri" panose="020F0502020204030204" pitchFamily="34" charset="0"/>
              </a:rPr>
              <a:t>Chorý človek </a:t>
            </a:r>
            <a:r>
              <a:rPr lang="sk-SK" sz="1800" dirty="0">
                <a:solidFill>
                  <a:srgbClr val="000000"/>
                </a:solidFill>
                <a:effectLst/>
                <a:latin typeface="Times New Roman" panose="02020603050405020304" pitchFamily="18" charset="0"/>
                <a:ea typeface="Calibri" panose="020F0502020204030204" pitchFamily="34" charset="0"/>
              </a:rPr>
              <a:t>je najdôležitejším typom prameňa nákazy, keďže väčšinu infekčných chorôb tvoria choroby prenášajúce sa z človeka na človeka. </a:t>
            </a:r>
          </a:p>
          <a:p>
            <a:pPr algn="just"/>
            <a:r>
              <a:rPr lang="sk-SK" sz="1800" b="1" u="sng" dirty="0">
                <a:solidFill>
                  <a:srgbClr val="000000"/>
                </a:solidFill>
                <a:effectLst/>
                <a:latin typeface="Times New Roman" panose="02020603050405020304" pitchFamily="18" charset="0"/>
                <a:ea typeface="Calibri" panose="020F0502020204030204" pitchFamily="34" charset="0"/>
              </a:rPr>
              <a:t>Ohnisko nákazy </a:t>
            </a:r>
            <a:r>
              <a:rPr lang="sk-SK" sz="1800" dirty="0">
                <a:solidFill>
                  <a:srgbClr val="000000"/>
                </a:solidFill>
                <a:effectLst/>
                <a:latin typeface="Times New Roman" panose="02020603050405020304" pitchFamily="18" charset="0"/>
                <a:ea typeface="Calibri" panose="020F0502020204030204" pitchFamily="34" charset="0"/>
              </a:rPr>
              <a:t>– miesto, kde sa zdržiava, žije, pracuje prameň pôvodcu nákazy a kde sú podmienky pre ďalšie šírenie, má svoje priestorové a časové ohraničenie. </a:t>
            </a:r>
          </a:p>
          <a:p>
            <a:endParaRPr lang="sk-SK" dirty="0"/>
          </a:p>
        </p:txBody>
      </p:sp>
      <p:sp>
        <p:nvSpPr>
          <p:cNvPr id="5" name="Zástupný objekt pre pätu 3">
            <a:extLst>
              <a:ext uri="{FF2B5EF4-FFF2-40B4-BE49-F238E27FC236}">
                <a16:creationId xmlns:a16="http://schemas.microsoft.com/office/drawing/2014/main" id="{D541F9C5-B10A-401F-226E-85EB3C2A4446}"/>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2500458660"/>
      </p:ext>
    </p:extLst>
  </p:cSld>
  <p:clrMapOvr>
    <a:masterClrMapping/>
  </p:clrMapOvr>
  <p:transition spd="med">
    <p:check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0F38AC-1A64-28EF-14DC-11DB2D5693B6}"/>
              </a:ext>
            </a:extLst>
          </p:cNvPr>
          <p:cNvSpPr>
            <a:spLocks noGrp="1"/>
          </p:cNvSpPr>
          <p:nvPr>
            <p:ph type="title"/>
          </p:nvPr>
        </p:nvSpPr>
        <p:spPr>
          <a:xfrm>
            <a:off x="609600" y="620688"/>
            <a:ext cx="7772400" cy="827112"/>
          </a:xfrm>
        </p:spPr>
        <p:txBody>
          <a:bodyPr/>
          <a:lstStyle/>
          <a:p>
            <a:r>
              <a:rPr lang="sk-SK" dirty="0"/>
              <a:t>Definície</a:t>
            </a:r>
          </a:p>
        </p:txBody>
      </p:sp>
      <p:sp>
        <p:nvSpPr>
          <p:cNvPr id="3" name="Zástupný objekt pre obsah 2">
            <a:extLst>
              <a:ext uri="{FF2B5EF4-FFF2-40B4-BE49-F238E27FC236}">
                <a16:creationId xmlns:a16="http://schemas.microsoft.com/office/drawing/2014/main" id="{73312E1B-7017-5BB2-425A-A1A404F82DA9}"/>
              </a:ext>
            </a:extLst>
          </p:cNvPr>
          <p:cNvSpPr>
            <a:spLocks noGrp="1"/>
          </p:cNvSpPr>
          <p:nvPr>
            <p:ph idx="1"/>
          </p:nvPr>
        </p:nvSpPr>
        <p:spPr/>
        <p:txBody>
          <a:bodyPr/>
          <a:lstStyle/>
          <a:p>
            <a:r>
              <a:rPr lang="sk-SK" sz="2400" b="1" dirty="0">
                <a:solidFill>
                  <a:srgbClr val="000000"/>
                </a:solidFill>
                <a:effectLst/>
                <a:latin typeface="Times New Roman" panose="02020603050405020304" pitchFamily="18" charset="0"/>
                <a:ea typeface="Calibri" panose="020F0502020204030204" pitchFamily="34" charset="0"/>
              </a:rPr>
              <a:t>Nosičstvom </a:t>
            </a:r>
            <a:r>
              <a:rPr lang="sk-SK" sz="2400" dirty="0">
                <a:solidFill>
                  <a:srgbClr val="000000"/>
                </a:solidFill>
                <a:effectLst/>
                <a:latin typeface="Times New Roman" panose="02020603050405020304" pitchFamily="18" charset="0"/>
                <a:ea typeface="Calibri" panose="020F0502020204030204" pitchFamily="34" charset="0"/>
              </a:rPr>
              <a:t>patogénnych mikroorganizmov rozumieme prežívanie, rozmnožovanie a vylučovanie pôvodcov z organizmu človeka alebo zvierat bez súčasných klinických príznakov ochorenia. </a:t>
            </a:r>
          </a:p>
          <a:p>
            <a:r>
              <a:rPr lang="sk-SK" sz="2400" dirty="0">
                <a:solidFill>
                  <a:srgbClr val="000000"/>
                </a:solidFill>
                <a:effectLst/>
                <a:latin typeface="Times New Roman" panose="02020603050405020304" pitchFamily="18" charset="0"/>
                <a:ea typeface="Calibri" panose="020F0502020204030204" pitchFamily="34" charset="0"/>
              </a:rPr>
              <a:t>Infekcia sa prejavuje prítomnosťou pôvodcu a tým šírením pôvodcu ochorenia, zmenami imunologickými (tvorba protilátok), biochemickými (napr. vzostup hladiny </a:t>
            </a:r>
            <a:r>
              <a:rPr lang="sk-SK" sz="2400" dirty="0" err="1">
                <a:solidFill>
                  <a:srgbClr val="000000"/>
                </a:solidFill>
                <a:effectLst/>
                <a:latin typeface="Times New Roman" panose="02020603050405020304" pitchFamily="18" charset="0"/>
                <a:ea typeface="Calibri" panose="020F0502020204030204" pitchFamily="34" charset="0"/>
              </a:rPr>
              <a:t>transamináz</a:t>
            </a:r>
            <a:r>
              <a:rPr lang="sk-SK" sz="2400" dirty="0">
                <a:solidFill>
                  <a:srgbClr val="000000"/>
                </a:solidFill>
                <a:effectLst/>
                <a:latin typeface="Times New Roman" panose="02020603050405020304" pitchFamily="18" charset="0"/>
                <a:ea typeface="Calibri" panose="020F0502020204030204" pitchFamily="34" charset="0"/>
              </a:rPr>
              <a:t>) a hematologickými (zmeny v krvnom obraze)... </a:t>
            </a:r>
          </a:p>
          <a:p>
            <a:endParaRPr lang="sk-SK" dirty="0"/>
          </a:p>
        </p:txBody>
      </p:sp>
      <p:sp>
        <p:nvSpPr>
          <p:cNvPr id="5" name="Zástupný objekt pre pätu 3">
            <a:extLst>
              <a:ext uri="{FF2B5EF4-FFF2-40B4-BE49-F238E27FC236}">
                <a16:creationId xmlns:a16="http://schemas.microsoft.com/office/drawing/2014/main" id="{4188FEC9-F5AB-827B-6CD6-F3085993B828}"/>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3214621835"/>
      </p:ext>
    </p:extLst>
  </p:cSld>
  <p:clrMapOvr>
    <a:masterClrMapping/>
  </p:clrMapOvr>
  <p:transition spd="med">
    <p:check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89FF2C-7F2F-A3C4-1F61-A54EA4B7C422}"/>
              </a:ext>
            </a:extLst>
          </p:cNvPr>
          <p:cNvSpPr>
            <a:spLocks noGrp="1"/>
          </p:cNvSpPr>
          <p:nvPr>
            <p:ph type="title"/>
          </p:nvPr>
        </p:nvSpPr>
        <p:spPr>
          <a:xfrm>
            <a:off x="609600" y="548680"/>
            <a:ext cx="7772400" cy="899120"/>
          </a:xfrm>
        </p:spPr>
        <p:txBody>
          <a:bodyPr/>
          <a:lstStyle/>
          <a:p>
            <a:r>
              <a:rPr lang="sk-SK" dirty="0"/>
              <a:t>Definície</a:t>
            </a:r>
          </a:p>
        </p:txBody>
      </p:sp>
      <p:sp>
        <p:nvSpPr>
          <p:cNvPr id="3" name="Zástupný objekt pre obsah 2">
            <a:extLst>
              <a:ext uri="{FF2B5EF4-FFF2-40B4-BE49-F238E27FC236}">
                <a16:creationId xmlns:a16="http://schemas.microsoft.com/office/drawing/2014/main" id="{DEE6C35C-09B2-9DA4-5067-61A5B03CE4D7}"/>
              </a:ext>
            </a:extLst>
          </p:cNvPr>
          <p:cNvSpPr>
            <a:spLocks noGrp="1"/>
          </p:cNvSpPr>
          <p:nvPr>
            <p:ph idx="1"/>
          </p:nvPr>
        </p:nvSpPr>
        <p:spPr/>
        <p:txBody>
          <a:bodyPr/>
          <a:lstStyle/>
          <a:p>
            <a:pPr algn="just"/>
            <a:r>
              <a:rPr lang="sk-SK" sz="1800" b="1" u="sng" dirty="0">
                <a:solidFill>
                  <a:srgbClr val="000000"/>
                </a:solidFill>
                <a:effectLst/>
                <a:latin typeface="Times New Roman" panose="02020603050405020304" pitchFamily="18" charset="0"/>
                <a:ea typeface="Calibri" panose="020F0502020204030204" pitchFamily="34" charset="0"/>
              </a:rPr>
              <a:t>Prenos nákazy </a:t>
            </a:r>
            <a:r>
              <a:rPr lang="sk-SK" sz="1800" dirty="0">
                <a:solidFill>
                  <a:srgbClr val="000000"/>
                </a:solidFill>
                <a:effectLst/>
                <a:latin typeface="Times New Roman" panose="02020603050405020304" pitchFamily="18" charset="0"/>
                <a:ea typeface="Calibri" panose="020F0502020204030204" pitchFamily="34" charset="0"/>
              </a:rPr>
              <a:t>je proces, pri ktorom dochádza k vylučovaniu choroboplodných zárodkov do vonkajšieho prostredia, k ich prežívaniu vo vonkajšom prostredí a k ich vniknutiu do ďalšieho organizmu. </a:t>
            </a:r>
          </a:p>
          <a:p>
            <a:pPr algn="just"/>
            <a:r>
              <a:rPr lang="sk-SK" sz="1800" dirty="0">
                <a:solidFill>
                  <a:srgbClr val="000000"/>
                </a:solidFill>
                <a:effectLst/>
                <a:latin typeface="Times New Roman" panose="02020603050405020304" pitchFamily="18" charset="0"/>
                <a:ea typeface="Calibri" panose="020F0502020204030204" pitchFamily="34" charset="0"/>
              </a:rPr>
              <a:t>Mechanizmus prenosu, </a:t>
            </a:r>
            <a:r>
              <a:rPr lang="sk-SK" sz="1800" dirty="0" err="1">
                <a:solidFill>
                  <a:srgbClr val="000000"/>
                </a:solidFill>
                <a:effectLst/>
                <a:latin typeface="Times New Roman" panose="02020603050405020304" pitchFamily="18" charset="0"/>
                <a:ea typeface="Calibri" panose="020F0502020204030204" pitchFamily="34" charset="0"/>
              </a:rPr>
              <a:t>t.j</a:t>
            </a:r>
            <a:r>
              <a:rPr lang="sk-SK" sz="1800" dirty="0">
                <a:solidFill>
                  <a:srgbClr val="000000"/>
                </a:solidFill>
                <a:effectLst/>
                <a:latin typeface="Times New Roman" panose="02020603050405020304" pitchFamily="18" charset="0"/>
                <a:ea typeface="Calibri" panose="020F0502020204030204" pitchFamily="34" charset="0"/>
              </a:rPr>
              <a:t>. spôsob, akým sa prenos nákazy uskutoční, závisí od lokalizácie chorobného procesu v tele, pretože táto potom určuje, ako sa zárodky z organizmu dostávajú do vonkajšieho prostredia, napr. črevným obsahom, vydychovaným vzduchom, krvou alebo sekrétmi a odlúčenými čiastočkami z chorých miest kože, jej </a:t>
            </a:r>
            <a:r>
              <a:rPr lang="sk-SK" sz="1800" dirty="0" err="1">
                <a:solidFill>
                  <a:srgbClr val="000000"/>
                </a:solidFill>
                <a:effectLst/>
                <a:latin typeface="Times New Roman" panose="02020603050405020304" pitchFamily="18" charset="0"/>
                <a:ea typeface="Calibri" panose="020F0502020204030204" pitchFamily="34" charset="0"/>
              </a:rPr>
              <a:t>adnexov</a:t>
            </a:r>
            <a:r>
              <a:rPr lang="sk-SK" sz="1800" dirty="0">
                <a:solidFill>
                  <a:srgbClr val="000000"/>
                </a:solidFill>
                <a:effectLst/>
                <a:latin typeface="Times New Roman" panose="02020603050405020304" pitchFamily="18" charset="0"/>
                <a:ea typeface="Calibri" panose="020F0502020204030204" pitchFamily="34" charset="0"/>
              </a:rPr>
              <a:t> alebo slizníc. Podľa mechanizmu prenosu sa prenosné ochorenia delia na štyri základné skupiny: </a:t>
            </a:r>
          </a:p>
          <a:p>
            <a:pPr marL="457200" indent="-228600" algn="just"/>
            <a:r>
              <a:rPr lang="sk-SK" sz="1800" dirty="0">
                <a:solidFill>
                  <a:srgbClr val="000000"/>
                </a:solidFill>
                <a:effectLst/>
                <a:latin typeface="Times New Roman" panose="02020603050405020304" pitchFamily="18" charset="0"/>
                <a:ea typeface="Calibri" panose="020F0502020204030204" pitchFamily="34" charset="0"/>
              </a:rPr>
              <a:t>1. črevné nákazy </a:t>
            </a:r>
          </a:p>
          <a:p>
            <a:pPr marL="457200" indent="-228600" algn="just"/>
            <a:r>
              <a:rPr lang="sk-SK" sz="1800" dirty="0">
                <a:solidFill>
                  <a:srgbClr val="000000"/>
                </a:solidFill>
                <a:effectLst/>
                <a:latin typeface="Times New Roman" panose="02020603050405020304" pitchFamily="18" charset="0"/>
                <a:ea typeface="Calibri" panose="020F0502020204030204" pitchFamily="34" charset="0"/>
              </a:rPr>
              <a:t>2. nákazy dýchacích ciest </a:t>
            </a:r>
          </a:p>
          <a:p>
            <a:pPr marL="457200" indent="-228600" algn="just"/>
            <a:r>
              <a:rPr lang="sk-SK" sz="1800" dirty="0">
                <a:solidFill>
                  <a:srgbClr val="000000"/>
                </a:solidFill>
                <a:effectLst/>
                <a:latin typeface="Times New Roman" panose="02020603050405020304" pitchFamily="18" charset="0"/>
                <a:ea typeface="Calibri" panose="020F0502020204030204" pitchFamily="34" charset="0"/>
              </a:rPr>
              <a:t>3. krvné nákazy </a:t>
            </a:r>
          </a:p>
          <a:p>
            <a:pPr marL="457200" indent="-228600" algn="just"/>
            <a:r>
              <a:rPr lang="sk-SK" sz="1800" dirty="0">
                <a:solidFill>
                  <a:srgbClr val="000000"/>
                </a:solidFill>
                <a:effectLst/>
                <a:latin typeface="Times New Roman" panose="02020603050405020304" pitchFamily="18" charset="0"/>
                <a:ea typeface="Calibri" panose="020F0502020204030204" pitchFamily="34" charset="0"/>
              </a:rPr>
              <a:t>4. nákazy kože a povrchových slizníc </a:t>
            </a:r>
          </a:p>
          <a:p>
            <a:endParaRPr lang="sk-SK" dirty="0"/>
          </a:p>
        </p:txBody>
      </p:sp>
      <p:sp>
        <p:nvSpPr>
          <p:cNvPr id="5" name="Zástupný objekt pre pätu 3">
            <a:extLst>
              <a:ext uri="{FF2B5EF4-FFF2-40B4-BE49-F238E27FC236}">
                <a16:creationId xmlns:a16="http://schemas.microsoft.com/office/drawing/2014/main" id="{7FD4EAA5-8CEF-71F8-A3A2-E4AE79209BFA}"/>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2399900646"/>
      </p:ext>
    </p:extLst>
  </p:cSld>
  <p:clrMapOvr>
    <a:masterClrMapping/>
  </p:clrMapOvr>
  <p:transition spd="med">
    <p:check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3C6205-DE21-DE12-708A-B301A3CE2965}"/>
              </a:ext>
            </a:extLst>
          </p:cNvPr>
          <p:cNvSpPr>
            <a:spLocks noGrp="1"/>
          </p:cNvSpPr>
          <p:nvPr>
            <p:ph type="title"/>
          </p:nvPr>
        </p:nvSpPr>
        <p:spPr>
          <a:xfrm>
            <a:off x="609600" y="620688"/>
            <a:ext cx="7772400" cy="827112"/>
          </a:xfrm>
        </p:spPr>
        <p:txBody>
          <a:bodyPr/>
          <a:lstStyle/>
          <a:p>
            <a:r>
              <a:rPr lang="sk-SK" sz="3200" b="1" dirty="0">
                <a:effectLst/>
                <a:latin typeface="Times New Roman" panose="02020603050405020304" pitchFamily="18" charset="0"/>
                <a:ea typeface="Calibri" panose="020F0502020204030204" pitchFamily="34" charset="0"/>
              </a:rPr>
              <a:t>Hlavné znaky jednotlivých skupín </a:t>
            </a:r>
            <a:endParaRPr lang="sk-SK" sz="3200" dirty="0"/>
          </a:p>
        </p:txBody>
      </p:sp>
      <p:sp>
        <p:nvSpPr>
          <p:cNvPr id="3" name="Zástupný objekt pre obsah 2">
            <a:extLst>
              <a:ext uri="{FF2B5EF4-FFF2-40B4-BE49-F238E27FC236}">
                <a16:creationId xmlns:a16="http://schemas.microsoft.com/office/drawing/2014/main" id="{39133FAF-5878-BC1F-2610-03722D1BC320}"/>
              </a:ext>
            </a:extLst>
          </p:cNvPr>
          <p:cNvSpPr>
            <a:spLocks noGrp="1"/>
          </p:cNvSpPr>
          <p:nvPr>
            <p:ph idx="1"/>
          </p:nvPr>
        </p:nvSpPr>
        <p:spPr/>
        <p:txBody>
          <a:bodyPr/>
          <a:lstStyle/>
          <a:p>
            <a:pPr algn="just"/>
            <a:r>
              <a:rPr lang="sk-SK" sz="1800" dirty="0">
                <a:solidFill>
                  <a:srgbClr val="000000"/>
                </a:solidFill>
                <a:effectLst/>
                <a:latin typeface="Times New Roman" panose="02020603050405020304" pitchFamily="18" charset="0"/>
                <a:ea typeface="Calibri" panose="020F0502020204030204" pitchFamily="34" charset="0"/>
              </a:rPr>
              <a:t>Posledným článkom epidemického procesu je </a:t>
            </a:r>
            <a:r>
              <a:rPr lang="sk-SK" sz="1800" b="1" u="sng" dirty="0">
                <a:solidFill>
                  <a:srgbClr val="000000"/>
                </a:solidFill>
                <a:effectLst/>
                <a:latin typeface="Times New Roman" panose="02020603050405020304" pitchFamily="18" charset="0"/>
                <a:ea typeface="Calibri" panose="020F0502020204030204" pitchFamily="34" charset="0"/>
              </a:rPr>
              <a:t>vnímavý jedinec. </a:t>
            </a:r>
            <a:r>
              <a:rPr lang="sk-SK" sz="1800" dirty="0">
                <a:solidFill>
                  <a:srgbClr val="000000"/>
                </a:solidFill>
                <a:effectLst/>
                <a:latin typeface="Times New Roman" panose="02020603050405020304" pitchFamily="18" charset="0"/>
                <a:ea typeface="Calibri" panose="020F0502020204030204" pitchFamily="34" charset="0"/>
              </a:rPr>
              <a:t>Pritom je do značnej miery individuálna – závisí od veku, pohlavia, obranyschopnosti organizmu, životného štýlu a pod. </a:t>
            </a:r>
          </a:p>
          <a:p>
            <a:pPr marL="0" indent="0" algn="just">
              <a:buNone/>
            </a:pPr>
            <a:endParaRPr lang="sk-SK" sz="1800" dirty="0">
              <a:solidFill>
                <a:srgbClr val="000000"/>
              </a:solidFill>
              <a:effectLst/>
              <a:latin typeface="Times New Roman" panose="02020603050405020304" pitchFamily="18" charset="0"/>
              <a:ea typeface="Calibri" panose="020F0502020204030204" pitchFamily="34" charset="0"/>
            </a:endParaRPr>
          </a:p>
          <a:p>
            <a:pPr marL="0" indent="0" algn="just">
              <a:buNone/>
            </a:pPr>
            <a:r>
              <a:rPr lang="sk-SK" sz="1800" dirty="0">
                <a:solidFill>
                  <a:srgbClr val="000000"/>
                </a:solidFill>
                <a:effectLst/>
                <a:latin typeface="Times New Roman" panose="02020603050405020304" pitchFamily="18" charset="0"/>
                <a:ea typeface="Calibri" panose="020F0502020204030204" pitchFamily="34" charset="0"/>
              </a:rPr>
              <a:t>1. </a:t>
            </a:r>
            <a:r>
              <a:rPr lang="sk-SK" sz="1800" i="1" u="sng" dirty="0">
                <a:solidFill>
                  <a:srgbClr val="000000"/>
                </a:solidFill>
                <a:effectLst/>
                <a:latin typeface="Times New Roman" panose="02020603050405020304" pitchFamily="18" charset="0"/>
                <a:ea typeface="Calibri" panose="020F0502020204030204" pitchFamily="34" charset="0"/>
              </a:rPr>
              <a:t>Črevné nákazy </a:t>
            </a:r>
            <a:r>
              <a:rPr lang="sk-SK" sz="1800" dirty="0">
                <a:solidFill>
                  <a:srgbClr val="000000"/>
                </a:solidFill>
                <a:effectLst/>
                <a:latin typeface="Times New Roman" panose="02020603050405020304" pitchFamily="18" charset="0"/>
                <a:ea typeface="Calibri" panose="020F0502020204030204" pitchFamily="34" charset="0"/>
              </a:rPr>
              <a:t>tvoria rozsiahlu skupinu infekčných chorôb s charakteristickou lokalizáciou chorobného procesu v tráviacom trakte (najmä v črevách). Infekcia sa prenáša </a:t>
            </a:r>
            <a:r>
              <a:rPr lang="sk-SK" sz="1800" dirty="0" err="1">
                <a:solidFill>
                  <a:srgbClr val="000000"/>
                </a:solidFill>
                <a:effectLst/>
                <a:latin typeface="Times New Roman" panose="02020603050405020304" pitchFamily="18" charset="0"/>
                <a:ea typeface="Calibri" panose="020F0502020204030204" pitchFamily="34" charset="0"/>
              </a:rPr>
              <a:t>fekálno</a:t>
            </a:r>
            <a:r>
              <a:rPr lang="sk-SK" sz="1800" dirty="0">
                <a:solidFill>
                  <a:srgbClr val="000000"/>
                </a:solidFill>
                <a:effectLst/>
                <a:latin typeface="Times New Roman" panose="02020603050405020304" pitchFamily="18" charset="0"/>
                <a:ea typeface="Calibri" panose="020F0502020204030204" pitchFamily="34" charset="0"/>
              </a:rPr>
              <a:t>– orálne tak, že pôvodcovia črevných nákaz opúšťajú infikovaný organizmus stolicou (príp. i močom), dostávajú sa do vonkajšieho prostredia a následne vnikajú do ďalšieho organizmu ústnou dutinou (neumytými rukami, kontaminovanou vodou alebo potravinami). </a:t>
            </a:r>
          </a:p>
          <a:p>
            <a:pPr algn="just"/>
            <a:r>
              <a:rPr lang="sk-SK" sz="1800" dirty="0">
                <a:solidFill>
                  <a:srgbClr val="000000"/>
                </a:solidFill>
                <a:effectLst/>
                <a:latin typeface="Times New Roman" panose="02020603050405020304" pitchFamily="18" charset="0"/>
                <a:ea typeface="Calibri" panose="020F0502020204030204" pitchFamily="34" charset="0"/>
              </a:rPr>
              <a:t>Pri potravinách môže významnú úlohu zohrávať ich znečistenie hmyzom (najmä muchami). </a:t>
            </a:r>
          </a:p>
          <a:p>
            <a:pPr marL="0" indent="0">
              <a:buNone/>
            </a:pPr>
            <a:endParaRPr lang="sk-SK" dirty="0"/>
          </a:p>
        </p:txBody>
      </p:sp>
      <p:sp>
        <p:nvSpPr>
          <p:cNvPr id="5" name="Zástupný objekt pre pätu 3">
            <a:extLst>
              <a:ext uri="{FF2B5EF4-FFF2-40B4-BE49-F238E27FC236}">
                <a16:creationId xmlns:a16="http://schemas.microsoft.com/office/drawing/2014/main" id="{FAB4E94D-44E2-0C65-7089-FA6B5D19E096}"/>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761197243"/>
      </p:ext>
    </p:extLst>
  </p:cSld>
  <p:clrMapOvr>
    <a:masterClrMapping/>
  </p:clrMapOvr>
  <p:transition spd="med">
    <p:check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2C7E56-3A3C-D841-56F7-13191F2D4964}"/>
              </a:ext>
            </a:extLst>
          </p:cNvPr>
          <p:cNvSpPr>
            <a:spLocks noGrp="1"/>
          </p:cNvSpPr>
          <p:nvPr>
            <p:ph type="title"/>
          </p:nvPr>
        </p:nvSpPr>
        <p:spPr>
          <a:xfrm>
            <a:off x="609600" y="620688"/>
            <a:ext cx="7772400" cy="827112"/>
          </a:xfrm>
        </p:spPr>
        <p:txBody>
          <a:bodyPr/>
          <a:lstStyle/>
          <a:p>
            <a:r>
              <a:rPr lang="sk-SK" sz="3200" b="1" dirty="0">
                <a:effectLst/>
                <a:latin typeface="Times New Roman" panose="02020603050405020304" pitchFamily="18" charset="0"/>
                <a:ea typeface="Calibri" panose="020F0502020204030204" pitchFamily="34" charset="0"/>
              </a:rPr>
              <a:t>Hlavné znaky jednotlivých skupín </a:t>
            </a:r>
            <a:endParaRPr lang="sk-SK" sz="3200" dirty="0"/>
          </a:p>
        </p:txBody>
      </p:sp>
      <p:sp>
        <p:nvSpPr>
          <p:cNvPr id="3" name="Zástupný objekt pre obsah 2">
            <a:extLst>
              <a:ext uri="{FF2B5EF4-FFF2-40B4-BE49-F238E27FC236}">
                <a16:creationId xmlns:a16="http://schemas.microsoft.com/office/drawing/2014/main" id="{EA1F37F4-40FB-F505-A795-316C2368E7C9}"/>
              </a:ext>
            </a:extLst>
          </p:cNvPr>
          <p:cNvSpPr>
            <a:spLocks noGrp="1"/>
          </p:cNvSpPr>
          <p:nvPr>
            <p:ph idx="1"/>
          </p:nvPr>
        </p:nvSpPr>
        <p:spPr/>
        <p:txBody>
          <a:bodyPr/>
          <a:lstStyle/>
          <a:p>
            <a:pPr algn="just"/>
            <a:r>
              <a:rPr lang="sk-SK" sz="1800" dirty="0">
                <a:solidFill>
                  <a:srgbClr val="000000"/>
                </a:solidFill>
                <a:effectLst/>
                <a:latin typeface="Times New Roman" panose="02020603050405020304" pitchFamily="18" charset="0"/>
                <a:ea typeface="Calibri" panose="020F0502020204030204" pitchFamily="34" charset="0"/>
              </a:rPr>
              <a:t>2. </a:t>
            </a:r>
            <a:r>
              <a:rPr lang="sk-SK" sz="1800" i="1" u="sng" dirty="0">
                <a:solidFill>
                  <a:srgbClr val="000000"/>
                </a:solidFill>
                <a:effectLst/>
                <a:latin typeface="Times New Roman" panose="02020603050405020304" pitchFamily="18" charset="0"/>
                <a:ea typeface="Calibri" panose="020F0502020204030204" pitchFamily="34" charset="0"/>
              </a:rPr>
              <a:t>Nákazy dýchacích ciest </a:t>
            </a:r>
            <a:r>
              <a:rPr lang="sk-SK" sz="1800" dirty="0">
                <a:solidFill>
                  <a:srgbClr val="000000"/>
                </a:solidFill>
                <a:effectLst/>
                <a:latin typeface="Times New Roman" panose="02020603050405020304" pitchFamily="18" charset="0"/>
                <a:ea typeface="Calibri" panose="020F0502020204030204" pitchFamily="34" charset="0"/>
              </a:rPr>
              <a:t>patria medzi najrozšírenejšie ochorenia. Sú charakteristické lokalizáciou chorobného procesu hlavne v dýchacích cestách. Z typických treba spomenúť napr. nádchu, chrípku, angíny, zápaly priedušiek a pľúc, pľúcnu tuberkulózu, záškrt, čierny kašeľ, niektoré sú spojené i s charakteristickou vyrážkou kože (ako osýpky, ovčie kiahne, šarlach a i.). </a:t>
            </a:r>
          </a:p>
          <a:p>
            <a:pPr marL="114300" indent="-114300" algn="just"/>
            <a:r>
              <a:rPr lang="sk-SK" sz="1800" dirty="0">
                <a:solidFill>
                  <a:srgbClr val="000000"/>
                </a:solidFill>
                <a:effectLst/>
                <a:latin typeface="Times New Roman" panose="02020603050405020304" pitchFamily="18" charset="0"/>
                <a:ea typeface="Calibri" panose="020F0502020204030204" pitchFamily="34" charset="0"/>
              </a:rPr>
              <a:t>Pretože mikroorganizmy spôsobujúce tieto nákazy sa nachádzajú v dýchacom trakte vo vlhkom prostredí (hlienoch, sekrétoch), do vonkajšieho prostredia sa vylučujú najmä kvapôčkami sekrétov zo slizníc dýchacích ciest, a to pri vydychovaní, kašli, kýchaní, prípadne siakaní (tzv. kvapôčková infekcia). Prenos týchto ochorení sa môže diať i prostredníctvom vdychovania zvíreného, mikroorganizmami kontaminovaného prachu. </a:t>
            </a:r>
          </a:p>
          <a:p>
            <a:pPr marL="0" indent="0">
              <a:buNone/>
            </a:pPr>
            <a:endParaRPr lang="sk-SK" dirty="0"/>
          </a:p>
        </p:txBody>
      </p:sp>
      <p:sp>
        <p:nvSpPr>
          <p:cNvPr id="5" name="Zástupný objekt pre pätu 3">
            <a:extLst>
              <a:ext uri="{FF2B5EF4-FFF2-40B4-BE49-F238E27FC236}">
                <a16:creationId xmlns:a16="http://schemas.microsoft.com/office/drawing/2014/main" id="{DF6D453D-06BE-8850-CD4B-B2A285E7E68E}"/>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3972822641"/>
      </p:ext>
    </p:extLst>
  </p:cSld>
  <p:clrMapOvr>
    <a:masterClrMapping/>
  </p:clrMapOvr>
  <p:transition spd="med">
    <p:check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831DFB-74A0-18BC-6820-DA596A8563BA}"/>
              </a:ext>
            </a:extLst>
          </p:cNvPr>
          <p:cNvSpPr>
            <a:spLocks noGrp="1"/>
          </p:cNvSpPr>
          <p:nvPr>
            <p:ph type="title"/>
          </p:nvPr>
        </p:nvSpPr>
        <p:spPr>
          <a:xfrm>
            <a:off x="609600" y="620688"/>
            <a:ext cx="7772400" cy="827112"/>
          </a:xfrm>
        </p:spPr>
        <p:txBody>
          <a:bodyPr/>
          <a:lstStyle/>
          <a:p>
            <a:r>
              <a:rPr lang="sk-SK" sz="3200" b="1" dirty="0">
                <a:effectLst/>
                <a:latin typeface="Times New Roman" panose="02020603050405020304" pitchFamily="18" charset="0"/>
                <a:ea typeface="Calibri" panose="020F0502020204030204" pitchFamily="34" charset="0"/>
              </a:rPr>
              <a:t>Hlavné znaky jednotlivých skupín </a:t>
            </a:r>
            <a:endParaRPr lang="sk-SK" sz="3200" dirty="0"/>
          </a:p>
        </p:txBody>
      </p:sp>
      <p:sp>
        <p:nvSpPr>
          <p:cNvPr id="3" name="Zástupný objekt pre obsah 2">
            <a:extLst>
              <a:ext uri="{FF2B5EF4-FFF2-40B4-BE49-F238E27FC236}">
                <a16:creationId xmlns:a16="http://schemas.microsoft.com/office/drawing/2014/main" id="{0D35A107-1098-B0C8-8056-B5E5F4F19EB4}"/>
              </a:ext>
            </a:extLst>
          </p:cNvPr>
          <p:cNvSpPr>
            <a:spLocks noGrp="1"/>
          </p:cNvSpPr>
          <p:nvPr>
            <p:ph idx="1"/>
          </p:nvPr>
        </p:nvSpPr>
        <p:spPr>
          <a:xfrm>
            <a:off x="685800" y="1556792"/>
            <a:ext cx="7772400" cy="4114800"/>
          </a:xfrm>
        </p:spPr>
        <p:txBody>
          <a:bodyPr/>
          <a:lstStyle/>
          <a:p>
            <a:r>
              <a:rPr lang="sk-SK" sz="1800" dirty="0">
                <a:solidFill>
                  <a:srgbClr val="000000"/>
                </a:solidFill>
                <a:effectLst/>
                <a:latin typeface="Times New Roman" panose="02020603050405020304" pitchFamily="18" charset="0"/>
                <a:ea typeface="Calibri" panose="020F0502020204030204" pitchFamily="34" charset="0"/>
              </a:rPr>
              <a:t>3. </a:t>
            </a:r>
            <a:r>
              <a:rPr lang="sk-SK" sz="1800" i="1" u="sng" dirty="0">
                <a:solidFill>
                  <a:srgbClr val="000000"/>
                </a:solidFill>
                <a:effectLst/>
                <a:latin typeface="Times New Roman" panose="02020603050405020304" pitchFamily="18" charset="0"/>
                <a:ea typeface="Calibri" panose="020F0502020204030204" pitchFamily="34" charset="0"/>
              </a:rPr>
              <a:t>Krvné nákazy </a:t>
            </a:r>
            <a:r>
              <a:rPr lang="sk-SK" sz="1800" dirty="0">
                <a:solidFill>
                  <a:srgbClr val="000000"/>
                </a:solidFill>
                <a:effectLst/>
                <a:latin typeface="Times New Roman" panose="02020603050405020304" pitchFamily="18" charset="0"/>
                <a:ea typeface="Calibri" panose="020F0502020204030204" pitchFamily="34" charset="0"/>
              </a:rPr>
              <a:t>tvoria skupinu prenosných ochorení s charakteristickou lokalizáciou pôvodcov nákazy v krvi. Mechanizmus prenosu pri týchto nákazách je viazaný na hmyz cicajúci krv (komár, kliešť). Vniknutie pôvodcu nákazy do ďalšieho organizmu sa deje takmer výlučne pri cicaní krvi nakazeným hmyzom. Ide zväčša o choroby tropického a subtropického pásma, u nás do úvahy prichádza najmä kliešťový zápal mozgu. </a:t>
            </a:r>
          </a:p>
          <a:p>
            <a:pPr algn="just"/>
            <a:r>
              <a:rPr lang="sk-SK" sz="1800" dirty="0">
                <a:solidFill>
                  <a:srgbClr val="000000"/>
                </a:solidFill>
                <a:effectLst/>
                <a:latin typeface="Times New Roman" panose="02020603050405020304" pitchFamily="18" charset="0"/>
                <a:ea typeface="Calibri" panose="020F0502020204030204" pitchFamily="34" charset="0"/>
              </a:rPr>
              <a:t>Ďalšou skupinou sú </a:t>
            </a:r>
            <a:r>
              <a:rPr lang="sk-SK" sz="1800" i="1" u="sng" dirty="0">
                <a:solidFill>
                  <a:srgbClr val="000000"/>
                </a:solidFill>
                <a:effectLst/>
                <a:latin typeface="Times New Roman" panose="02020603050405020304" pitchFamily="18" charset="0"/>
                <a:ea typeface="Calibri" panose="020F0502020204030204" pitchFamily="34" charset="0"/>
              </a:rPr>
              <a:t>nákazy kože a povrchových slizníc</a:t>
            </a:r>
            <a:r>
              <a:rPr lang="sk-SK" sz="1800" u="sng" dirty="0">
                <a:solidFill>
                  <a:srgbClr val="000000"/>
                </a:solidFill>
                <a:effectLst/>
                <a:latin typeface="Times New Roman" panose="02020603050405020304" pitchFamily="18" charset="0"/>
                <a:ea typeface="Calibri" panose="020F0502020204030204" pitchFamily="34" charset="0"/>
              </a:rPr>
              <a:t>, </a:t>
            </a:r>
            <a:r>
              <a:rPr lang="sk-SK" sz="1800" dirty="0">
                <a:solidFill>
                  <a:srgbClr val="000000"/>
                </a:solidFill>
                <a:effectLst/>
                <a:latin typeface="Times New Roman" panose="02020603050405020304" pitchFamily="18" charset="0"/>
                <a:ea typeface="Calibri" panose="020F0502020204030204" pitchFamily="34" charset="0"/>
              </a:rPr>
              <a:t>s charakteristickou lokalizáciou infekčného procesu na koži a povrchových slizniciach (nos, ústa, pohlavné orgány, spojovky). Pri niektorých nákazách sa infekčný proces šíri i do hlbších partií organizmu a postihuje i niektoré vnútorné orgány. Pre prenos týchto nákaz sú však podstatné výlučky povrchových lézií, ktoré sa potom či už priamo alebo nepriamo rôznymi predmetmi dennej potreby prenášajú na ďalších jedincov. </a:t>
            </a:r>
          </a:p>
          <a:p>
            <a:pPr algn="just"/>
            <a:r>
              <a:rPr lang="sk-SK" sz="1800" dirty="0">
                <a:solidFill>
                  <a:srgbClr val="000000"/>
                </a:solidFill>
                <a:effectLst/>
                <a:latin typeface="Times New Roman" panose="02020603050405020304" pitchFamily="18" charset="0"/>
                <a:ea typeface="Calibri" panose="020F0502020204030204" pitchFamily="34" charset="0"/>
              </a:rPr>
              <a:t>Ďalšou skupinou sú ochorenia s osobitným mechanizmom prenosu ako sú vírusové zápaly pečene (infekčné žltačky typu B a C, AIDS, syfilis, ktoré sa bežným sociálnym kontaktom neprenášajú. </a:t>
            </a:r>
          </a:p>
          <a:p>
            <a:endParaRPr lang="sk-SK" dirty="0"/>
          </a:p>
        </p:txBody>
      </p:sp>
      <p:sp>
        <p:nvSpPr>
          <p:cNvPr id="5" name="Zástupný objekt pre pätu 3">
            <a:extLst>
              <a:ext uri="{FF2B5EF4-FFF2-40B4-BE49-F238E27FC236}">
                <a16:creationId xmlns:a16="http://schemas.microsoft.com/office/drawing/2014/main" id="{94457170-B9DF-5FBC-49BC-613CBC36EF55}"/>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1497740741"/>
      </p:ext>
    </p:extLst>
  </p:cSld>
  <p:clrMapOvr>
    <a:masterClrMapping/>
  </p:clrMapOvr>
  <p:transition spd="med">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3091C9-0113-977E-DF2A-83A6798267A0}"/>
              </a:ext>
            </a:extLst>
          </p:cNvPr>
          <p:cNvSpPr>
            <a:spLocks noGrp="1"/>
          </p:cNvSpPr>
          <p:nvPr>
            <p:ph type="title"/>
          </p:nvPr>
        </p:nvSpPr>
        <p:spPr>
          <a:xfrm>
            <a:off x="609600" y="304800"/>
            <a:ext cx="7772400" cy="1143000"/>
          </a:xfrm>
        </p:spPr>
        <p:txBody>
          <a:bodyPr wrap="square" anchor="b">
            <a:normAutofit/>
          </a:bodyPr>
          <a:lstStyle/>
          <a:p>
            <a:pPr>
              <a:lnSpc>
                <a:spcPct val="90000"/>
              </a:lnSpc>
            </a:pPr>
            <a:r>
              <a:rPr lang="sk-SK" sz="3700" b="1" dirty="0">
                <a:effectLst/>
              </a:rPr>
              <a:t>Všeobecné zásady boja proti prenosným chorobám - </a:t>
            </a:r>
            <a:r>
              <a:rPr lang="sk-SK" sz="3700" b="1" dirty="0">
                <a:effectLst/>
                <a:highlight>
                  <a:srgbClr val="FF0000"/>
                </a:highlight>
              </a:rPr>
              <a:t>nečakať</a:t>
            </a:r>
            <a:endParaRPr lang="sk-SK" sz="3700" dirty="0">
              <a:highlight>
                <a:srgbClr val="FF0000"/>
              </a:highlight>
            </a:endParaRPr>
          </a:p>
        </p:txBody>
      </p:sp>
      <p:sp>
        <p:nvSpPr>
          <p:cNvPr id="3" name="Zástupný objekt pre obsah 2">
            <a:extLst>
              <a:ext uri="{FF2B5EF4-FFF2-40B4-BE49-F238E27FC236}">
                <a16:creationId xmlns:a16="http://schemas.microsoft.com/office/drawing/2014/main" id="{23905069-2D60-53AC-3F48-3A00843562DA}"/>
              </a:ext>
            </a:extLst>
          </p:cNvPr>
          <p:cNvSpPr>
            <a:spLocks noGrp="1"/>
          </p:cNvSpPr>
          <p:nvPr>
            <p:ph sz="half" idx="1"/>
          </p:nvPr>
        </p:nvSpPr>
        <p:spPr>
          <a:xfrm>
            <a:off x="838200" y="1905000"/>
            <a:ext cx="3810000" cy="4114800"/>
          </a:xfrm>
        </p:spPr>
        <p:txBody>
          <a:bodyPr wrap="square" anchor="t">
            <a:normAutofit/>
          </a:bodyPr>
          <a:lstStyle/>
          <a:p>
            <a:pPr>
              <a:lnSpc>
                <a:spcPct val="90000"/>
              </a:lnSpc>
            </a:pPr>
            <a:r>
              <a:rPr lang="sk-SK" sz="1800" dirty="0">
                <a:effectLst/>
              </a:rPr>
              <a:t>Ide o zneškodňovanie prameňov nákazy, prerušenie ciest prenosu nákazy, zvyšovanie kolektívnej imunity špecifickou profylaxiou, či už celého obyvateľstva alebo aspoň najviac exponovaných populačných skupín. a o opatrenia v mieste výskytu (ohnisku) nákazy, inými slovami ide o prerušenie procesu šírenia choroby (epidemického procesu) s tým, že je ho potrebné prerušiť čo najskôr a vo všetkých jeho fázach. </a:t>
            </a:r>
          </a:p>
          <a:p>
            <a:pPr>
              <a:lnSpc>
                <a:spcPct val="90000"/>
              </a:lnSpc>
            </a:pPr>
            <a:endParaRPr lang="sk-SK" sz="1800" dirty="0">
              <a:effectLst/>
            </a:endParaRPr>
          </a:p>
          <a:p>
            <a:pPr>
              <a:lnSpc>
                <a:spcPct val="90000"/>
              </a:lnSpc>
            </a:pPr>
            <a:endParaRPr lang="sk-SK" sz="1800" dirty="0"/>
          </a:p>
        </p:txBody>
      </p:sp>
      <p:pic>
        <p:nvPicPr>
          <p:cNvPr id="1026" name="Picture 2" descr="O spoločnosti | KOREX networks">
            <a:extLst>
              <a:ext uri="{FF2B5EF4-FFF2-40B4-BE49-F238E27FC236}">
                <a16:creationId xmlns:a16="http://schemas.microsoft.com/office/drawing/2014/main" id="{51BD0113-38A4-C98B-6497-539A345B66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0" y="2057400"/>
            <a:ext cx="3810000" cy="3810000"/>
          </a:xfrm>
          <a:prstGeom prst="rect">
            <a:avLst/>
          </a:prstGeom>
          <a:solidFill>
            <a:srgbClr val="FFFFFF"/>
          </a:solidFill>
        </p:spPr>
      </p:pic>
      <p:sp>
        <p:nvSpPr>
          <p:cNvPr id="5" name="Zástupný objekt pre pätu 3">
            <a:extLst>
              <a:ext uri="{FF2B5EF4-FFF2-40B4-BE49-F238E27FC236}">
                <a16:creationId xmlns:a16="http://schemas.microsoft.com/office/drawing/2014/main" id="{2D3B0384-36CC-4EA6-C3B7-9600DA35E4E2}"/>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1687353325"/>
      </p:ext>
    </p:extLst>
  </p:cSld>
  <p:clrMapOvr>
    <a:masterClrMapping/>
  </p:clrMapOvr>
  <p:transition spd="med">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BBCC32-CC7C-6EFF-0B9F-F8BA240C98A0}"/>
              </a:ext>
            </a:extLst>
          </p:cNvPr>
          <p:cNvSpPr>
            <a:spLocks noGrp="1"/>
          </p:cNvSpPr>
          <p:nvPr>
            <p:ph type="title"/>
          </p:nvPr>
        </p:nvSpPr>
        <p:spPr>
          <a:xfrm>
            <a:off x="609600" y="692696"/>
            <a:ext cx="7772400" cy="755104"/>
          </a:xfrm>
        </p:spPr>
        <p:txBody>
          <a:bodyPr/>
          <a:lstStyle/>
          <a:p>
            <a:r>
              <a:rPr lang="sk-SK" dirty="0"/>
              <a:t>Definície</a:t>
            </a:r>
          </a:p>
        </p:txBody>
      </p:sp>
      <p:sp>
        <p:nvSpPr>
          <p:cNvPr id="3" name="Zástupný objekt pre obsah 2">
            <a:extLst>
              <a:ext uri="{FF2B5EF4-FFF2-40B4-BE49-F238E27FC236}">
                <a16:creationId xmlns:a16="http://schemas.microsoft.com/office/drawing/2014/main" id="{B80394C9-A766-8BB2-46C2-37405D0C5C14}"/>
              </a:ext>
            </a:extLst>
          </p:cNvPr>
          <p:cNvSpPr>
            <a:spLocks noGrp="1"/>
          </p:cNvSpPr>
          <p:nvPr>
            <p:ph idx="1"/>
          </p:nvPr>
        </p:nvSpPr>
        <p:spPr/>
        <p:txBody>
          <a:bodyPr/>
          <a:lstStyle/>
          <a:p>
            <a:pPr indent="228600" algn="just">
              <a:lnSpc>
                <a:spcPct val="150000"/>
              </a:lnSpc>
            </a:pPr>
            <a:r>
              <a:rPr lang="sk-SK" sz="1800" b="1" dirty="0">
                <a:effectLst/>
                <a:latin typeface="Times New Roman" panose="02020603050405020304" pitchFamily="18" charset="0"/>
                <a:ea typeface="Times New Roman" panose="02020603050405020304" pitchFamily="18" charset="0"/>
              </a:rPr>
              <a:t>Epidémia </a:t>
            </a:r>
            <a:r>
              <a:rPr lang="sk-SK" sz="1800" dirty="0">
                <a:effectLst/>
                <a:latin typeface="Times New Roman" panose="02020603050405020304" pitchFamily="18" charset="0"/>
                <a:ea typeface="Times New Roman" panose="02020603050405020304" pitchFamily="18" charset="0"/>
              </a:rPr>
              <a:t>je výskyt najmenej troch prípadov ochorenia, ktoré sú v epidemiologickej súvislosti. </a:t>
            </a:r>
          </a:p>
          <a:p>
            <a:pPr indent="228600" algn="just">
              <a:lnSpc>
                <a:spcPct val="150000"/>
              </a:lnSpc>
            </a:pPr>
            <a:r>
              <a:rPr lang="sk-SK" sz="1800" b="1" dirty="0">
                <a:effectLst/>
                <a:latin typeface="Times New Roman" panose="02020603050405020304" pitchFamily="18" charset="0"/>
                <a:ea typeface="Times New Roman" panose="02020603050405020304" pitchFamily="18" charset="0"/>
              </a:rPr>
              <a:t>Pandémia respiračných ochorení </a:t>
            </a:r>
            <a:r>
              <a:rPr lang="sk-SK" sz="1800" dirty="0">
                <a:effectLst/>
                <a:latin typeface="Times New Roman" panose="02020603050405020304" pitchFamily="18" charset="0"/>
                <a:ea typeface="Times New Roman" panose="02020603050405020304" pitchFamily="18" charset="0"/>
              </a:rPr>
              <a:t>je stav, keď sú splnené podmienky </a:t>
            </a:r>
            <a:r>
              <a:rPr lang="sk-SK" sz="1800" dirty="0" err="1">
                <a:effectLst/>
                <a:latin typeface="Times New Roman" panose="02020603050405020304" pitchFamily="18" charset="0"/>
                <a:ea typeface="Times New Roman" panose="02020603050405020304" pitchFamily="18" charset="0"/>
              </a:rPr>
              <a:t>pandemického</a:t>
            </a:r>
            <a:r>
              <a:rPr lang="sk-SK" sz="1800" dirty="0">
                <a:effectLst/>
                <a:latin typeface="Times New Roman" panose="02020603050405020304" pitchFamily="18" charset="0"/>
                <a:ea typeface="Times New Roman" panose="02020603050405020304" pitchFamily="18" charset="0"/>
              </a:rPr>
              <a:t> šírenia: potvrdenie prenosu nového vírusu z človeka na človeka, jeho prenos v populácii a výskyt zaznamenaný najmenej na dvoch kontinentoch. Pandémiu vyhlasuje Svetová zdravotnícka organizácia.</a:t>
            </a:r>
          </a:p>
          <a:p>
            <a:pPr indent="228600" algn="just">
              <a:lnSpc>
                <a:spcPct val="150000"/>
              </a:lnSpc>
            </a:pPr>
            <a:r>
              <a:rPr lang="sk-SK" sz="1800" b="1" dirty="0">
                <a:effectLst/>
                <a:latin typeface="Times New Roman" panose="02020603050405020304" pitchFamily="18" charset="0"/>
                <a:ea typeface="Times New Roman" panose="02020603050405020304" pitchFamily="18" charset="0"/>
              </a:rPr>
              <a:t>Endemický výskyt </a:t>
            </a:r>
            <a:r>
              <a:rPr lang="sk-SK" sz="1800" dirty="0">
                <a:effectLst/>
                <a:latin typeface="Times New Roman" panose="02020603050405020304" pitchFamily="18" charset="0"/>
                <a:ea typeface="Times New Roman" panose="02020603050405020304" pitchFamily="18" charset="0"/>
              </a:rPr>
              <a:t>ochorenia je bežne sa vyskytujúce ochorenie za normálnych okolností v určitej populácii na určitom území.</a:t>
            </a:r>
            <a:r>
              <a:rPr lang="sk-SK" sz="1800" b="1" dirty="0">
                <a:effectLst/>
                <a:latin typeface="Times New Roman" panose="02020603050405020304" pitchFamily="18"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pätu 3">
            <a:extLst>
              <a:ext uri="{FF2B5EF4-FFF2-40B4-BE49-F238E27FC236}">
                <a16:creationId xmlns:a16="http://schemas.microsoft.com/office/drawing/2014/main" id="{2BE3B280-A038-0A0A-41D5-7AB58F8176B4}"/>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3700111000"/>
      </p:ext>
    </p:extLst>
  </p:cSld>
  <p:clrMapOvr>
    <a:masterClrMapping/>
  </p:clrMapOvr>
  <p:transition spd="med">
    <p:check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27C58D-E589-7ADE-65B1-F25A2D7DC821}"/>
              </a:ext>
            </a:extLst>
          </p:cNvPr>
          <p:cNvSpPr>
            <a:spLocks noGrp="1"/>
          </p:cNvSpPr>
          <p:nvPr>
            <p:ph type="title"/>
          </p:nvPr>
        </p:nvSpPr>
        <p:spPr/>
        <p:txBody>
          <a:bodyPr/>
          <a:lstStyle/>
          <a:p>
            <a:r>
              <a:rPr lang="sk-SK" sz="3200" b="1" dirty="0">
                <a:effectLst/>
                <a:latin typeface="Times New Roman" panose="02020603050405020304" pitchFamily="18" charset="0"/>
                <a:ea typeface="Calibri" panose="020F0502020204030204" pitchFamily="34" charset="0"/>
              </a:rPr>
              <a:t>Všeobecné zásady boja proti prenosným chorobám </a:t>
            </a:r>
            <a:endParaRPr lang="sk-SK" sz="3200" dirty="0"/>
          </a:p>
        </p:txBody>
      </p:sp>
      <p:sp>
        <p:nvSpPr>
          <p:cNvPr id="3" name="Zástupný objekt pre obsah 2">
            <a:extLst>
              <a:ext uri="{FF2B5EF4-FFF2-40B4-BE49-F238E27FC236}">
                <a16:creationId xmlns:a16="http://schemas.microsoft.com/office/drawing/2014/main" id="{3D2969E1-A79B-0F28-B2C0-BE5430083364}"/>
              </a:ext>
            </a:extLst>
          </p:cNvPr>
          <p:cNvSpPr>
            <a:spLocks noGrp="1"/>
          </p:cNvSpPr>
          <p:nvPr>
            <p:ph idx="1"/>
          </p:nvPr>
        </p:nvSpPr>
        <p:spPr/>
        <p:txBody>
          <a:bodyPr/>
          <a:lstStyle/>
          <a:p>
            <a:pPr algn="just"/>
            <a:r>
              <a:rPr lang="sk-SK" sz="1800" u="sng" dirty="0">
                <a:solidFill>
                  <a:srgbClr val="000000"/>
                </a:solidFill>
                <a:effectLst/>
                <a:latin typeface="Times New Roman" panose="02020603050405020304" pitchFamily="18" charset="0"/>
                <a:ea typeface="Calibri" panose="020F0502020204030204" pitchFamily="34" charset="0"/>
              </a:rPr>
              <a:t>Zneškodňovanie prameňov nákazy zahŕňa: </a:t>
            </a:r>
            <a:endParaRPr lang="sk-SK" sz="1800" dirty="0">
              <a:solidFill>
                <a:srgbClr val="000000"/>
              </a:solidFill>
              <a:effectLst/>
              <a:latin typeface="Times New Roman" panose="02020603050405020304" pitchFamily="18" charset="0"/>
              <a:ea typeface="Calibri" panose="020F0502020204030204" pitchFamily="34" charset="0"/>
            </a:endParaRPr>
          </a:p>
          <a:p>
            <a:pPr marL="457200" indent="-228600" algn="just"/>
            <a:r>
              <a:rPr lang="sk-SK" sz="1800" dirty="0">
                <a:solidFill>
                  <a:srgbClr val="000000"/>
                </a:solidFill>
                <a:effectLst/>
                <a:latin typeface="Times New Roman" panose="02020603050405020304" pitchFamily="18" charset="0"/>
                <a:ea typeface="Calibri" panose="020F0502020204030204" pitchFamily="34" charset="0"/>
              </a:rPr>
              <a:t>1. </a:t>
            </a:r>
            <a:r>
              <a:rPr lang="sk-SK" sz="1800" b="1" dirty="0">
                <a:solidFill>
                  <a:srgbClr val="000000"/>
                </a:solidFill>
                <a:effectLst/>
                <a:latin typeface="Times New Roman" panose="02020603050405020304" pitchFamily="18" charset="0"/>
                <a:ea typeface="Calibri" panose="020F0502020204030204" pitchFamily="34" charset="0"/>
              </a:rPr>
              <a:t>izoláciu prameňov nákazy </a:t>
            </a:r>
            <a:r>
              <a:rPr lang="sk-SK" sz="1800" dirty="0">
                <a:solidFill>
                  <a:srgbClr val="000000"/>
                </a:solidFill>
                <a:effectLst/>
                <a:latin typeface="Times New Roman" panose="02020603050405020304" pitchFamily="18" charset="0"/>
                <a:ea typeface="Calibri" panose="020F0502020204030204" pitchFamily="34" charset="0"/>
              </a:rPr>
              <a:t>od ostatného obyvateľstva za podmienok, ktoré znemožnia ďalší prenos nákazy. Dobu izolácie stanovuje ošetrujúci lekár, pričom závisí od druhu ochorenia. </a:t>
            </a:r>
          </a:p>
          <a:p>
            <a:pPr marL="457200" indent="-228600" algn="just"/>
            <a:r>
              <a:rPr lang="sk-SK" sz="1800" dirty="0">
                <a:solidFill>
                  <a:srgbClr val="000000"/>
                </a:solidFill>
                <a:effectLst/>
                <a:latin typeface="Times New Roman" panose="02020603050405020304" pitchFamily="18" charset="0"/>
                <a:ea typeface="Calibri" panose="020F0502020204030204" pitchFamily="34" charset="0"/>
              </a:rPr>
              <a:t>2. </a:t>
            </a:r>
            <a:r>
              <a:rPr lang="sk-SK" sz="1800" b="1" dirty="0">
                <a:solidFill>
                  <a:srgbClr val="000000"/>
                </a:solidFill>
                <a:effectLst/>
                <a:latin typeface="Times New Roman" panose="02020603050405020304" pitchFamily="18" charset="0"/>
                <a:ea typeface="Calibri" panose="020F0502020204030204" pitchFamily="34" charset="0"/>
              </a:rPr>
              <a:t>liečbu </a:t>
            </a:r>
            <a:r>
              <a:rPr lang="sk-SK" sz="1800" dirty="0">
                <a:solidFill>
                  <a:srgbClr val="000000"/>
                </a:solidFill>
                <a:effectLst/>
                <a:latin typeface="Times New Roman" panose="02020603050405020304" pitchFamily="18" charset="0"/>
                <a:ea typeface="Calibri" panose="020F0502020204030204" pitchFamily="34" charset="0"/>
              </a:rPr>
              <a:t>stanovuje ošetrujúci lekár podľa druhu a závažnosti priebehu infekčného ochorenia. </a:t>
            </a:r>
          </a:p>
          <a:p>
            <a:pPr marL="228600" indent="0" algn="just">
              <a:buNone/>
            </a:pPr>
            <a:r>
              <a:rPr lang="sk-SK" sz="1800" dirty="0">
                <a:solidFill>
                  <a:srgbClr val="000000"/>
                </a:solidFill>
                <a:effectLst/>
                <a:latin typeface="Times New Roman" panose="02020603050405020304" pitchFamily="18" charset="0"/>
                <a:ea typeface="Calibri" panose="020F0502020204030204" pitchFamily="34" charset="0"/>
              </a:rPr>
              <a:t>3. </a:t>
            </a:r>
            <a:r>
              <a:rPr lang="sk-SK" sz="1800" b="1" dirty="0">
                <a:solidFill>
                  <a:srgbClr val="000000"/>
                </a:solidFill>
                <a:effectLst/>
                <a:latin typeface="Times New Roman" panose="02020603050405020304" pitchFamily="18" charset="0"/>
                <a:ea typeface="Calibri" panose="020F0502020204030204" pitchFamily="34" charset="0"/>
              </a:rPr>
              <a:t>opatrenia pri nosičstve </a:t>
            </a:r>
            <a:r>
              <a:rPr lang="sk-SK" sz="1800" dirty="0">
                <a:solidFill>
                  <a:srgbClr val="000000"/>
                </a:solidFill>
                <a:effectLst/>
                <a:latin typeface="Times New Roman" panose="02020603050405020304" pitchFamily="18" charset="0"/>
                <a:ea typeface="Calibri" panose="020F0502020204030204" pitchFamily="34" charset="0"/>
              </a:rPr>
              <a:t>zahŕňajú: </a:t>
            </a:r>
          </a:p>
          <a:p>
            <a:pPr marL="495300" indent="-266700" algn="just"/>
            <a:r>
              <a:rPr lang="sk-SK" sz="1800" dirty="0">
                <a:solidFill>
                  <a:srgbClr val="000000"/>
                </a:solidFill>
                <a:effectLst/>
                <a:latin typeface="Times New Roman" panose="02020603050405020304" pitchFamily="18" charset="0"/>
                <a:ea typeface="Calibri" panose="020F0502020204030204" pitchFamily="34" charset="0"/>
              </a:rPr>
              <a:t>vyhľadávanie nosiča (pri brušnom týfuse, dyzentérii, pohlavných chorobách, vírusovom zápale pečene typu B a pod.) </a:t>
            </a:r>
          </a:p>
          <a:p>
            <a:pPr marL="495300" indent="-266700" algn="just"/>
            <a:r>
              <a:rPr lang="sk-SK" sz="1800" dirty="0">
                <a:solidFill>
                  <a:srgbClr val="000000"/>
                </a:solidFill>
                <a:effectLst/>
                <a:latin typeface="Times New Roman" panose="02020603050405020304" pitchFamily="18" charset="0"/>
                <a:ea typeface="Calibri" panose="020F0502020204030204" pitchFamily="34" charset="0"/>
              </a:rPr>
              <a:t>úpravu životných podmienok v domácom prostredí alebo v zamestnaní nosiča tak, aby neznamenal nebezpečenstvo nákazy pre svoje okolie </a:t>
            </a:r>
          </a:p>
          <a:p>
            <a:pPr marL="495300" indent="-266700" algn="just"/>
            <a:r>
              <a:rPr lang="sk-SK" sz="1800" dirty="0">
                <a:solidFill>
                  <a:srgbClr val="000000"/>
                </a:solidFill>
                <a:effectLst/>
                <a:latin typeface="Times New Roman" panose="02020603050405020304" pitchFamily="18" charset="0"/>
                <a:ea typeface="Calibri" panose="020F0502020204030204" pitchFamily="34" charset="0"/>
              </a:rPr>
              <a:t> izoláciu nosiča len pri osobitne nebezpečných ochoreniach (napr. agresívny covid, cholera, TBC). </a:t>
            </a:r>
          </a:p>
          <a:p>
            <a:endParaRPr lang="sk-SK" dirty="0"/>
          </a:p>
        </p:txBody>
      </p:sp>
      <p:pic>
        <p:nvPicPr>
          <p:cNvPr id="5" name="Obrázok 4" descr="Corona-Vorhang für Umarmungen in Altersheim in Brasilien - nrz.de">
            <a:extLst>
              <a:ext uri="{FF2B5EF4-FFF2-40B4-BE49-F238E27FC236}">
                <a16:creationId xmlns:a16="http://schemas.microsoft.com/office/drawing/2014/main" id="{A0B02A7D-EB1E-59A7-4CA4-759A6B4411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876300"/>
            <a:ext cx="1995686" cy="1241760"/>
          </a:xfrm>
          <a:prstGeom prst="rect">
            <a:avLst/>
          </a:prstGeom>
          <a:ln>
            <a:noFill/>
          </a:ln>
          <a:effectLst>
            <a:softEdge rad="112500"/>
          </a:effectLst>
        </p:spPr>
      </p:pic>
      <p:sp>
        <p:nvSpPr>
          <p:cNvPr id="6" name="Zástupný objekt pre pätu 3">
            <a:extLst>
              <a:ext uri="{FF2B5EF4-FFF2-40B4-BE49-F238E27FC236}">
                <a16:creationId xmlns:a16="http://schemas.microsoft.com/office/drawing/2014/main" id="{0C67C6DB-A147-6640-8E1E-67F209181014}"/>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3185912878"/>
      </p:ext>
    </p:extLst>
  </p:cSld>
  <p:clrMapOvr>
    <a:masterClrMapping/>
  </p:clrMapOvr>
  <p:transition spd="med">
    <p:check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77F934-1CB0-9512-2C72-983C576C3D28}"/>
              </a:ext>
            </a:extLst>
          </p:cNvPr>
          <p:cNvSpPr>
            <a:spLocks noGrp="1"/>
          </p:cNvSpPr>
          <p:nvPr>
            <p:ph type="title"/>
          </p:nvPr>
        </p:nvSpPr>
        <p:spPr>
          <a:xfrm>
            <a:off x="609600" y="548680"/>
            <a:ext cx="7772400" cy="899120"/>
          </a:xfrm>
        </p:spPr>
        <p:txBody>
          <a:bodyPr/>
          <a:lstStyle/>
          <a:p>
            <a:r>
              <a:rPr lang="sk-SK" dirty="0"/>
              <a:t>Prerušenie ciest prenosu</a:t>
            </a:r>
          </a:p>
        </p:txBody>
      </p:sp>
      <p:sp>
        <p:nvSpPr>
          <p:cNvPr id="3" name="Zástupný objekt pre obsah 2">
            <a:extLst>
              <a:ext uri="{FF2B5EF4-FFF2-40B4-BE49-F238E27FC236}">
                <a16:creationId xmlns:a16="http://schemas.microsoft.com/office/drawing/2014/main" id="{9901727A-9965-3983-B31B-E6D41A06960E}"/>
              </a:ext>
            </a:extLst>
          </p:cNvPr>
          <p:cNvSpPr>
            <a:spLocks noGrp="1"/>
          </p:cNvSpPr>
          <p:nvPr>
            <p:ph idx="1"/>
          </p:nvPr>
        </p:nvSpPr>
        <p:spPr/>
        <p:txBody>
          <a:bodyPr/>
          <a:lstStyle/>
          <a:p>
            <a:pPr algn="just"/>
            <a:r>
              <a:rPr lang="sk-SK" sz="1800" u="sng" dirty="0">
                <a:solidFill>
                  <a:srgbClr val="000000"/>
                </a:solidFill>
                <a:effectLst/>
                <a:latin typeface="Times New Roman" panose="02020603050405020304" pitchFamily="18" charset="0"/>
                <a:ea typeface="Calibri" panose="020F0502020204030204" pitchFamily="34" charset="0"/>
              </a:rPr>
              <a:t>sa uskutočňuje podľa mechanizmu prenosu ochorení:</a:t>
            </a:r>
            <a:endParaRPr lang="sk-SK" sz="1800" dirty="0">
              <a:solidFill>
                <a:srgbClr val="000000"/>
              </a:solidFill>
              <a:effectLst/>
              <a:latin typeface="Times New Roman" panose="02020603050405020304" pitchFamily="18" charset="0"/>
              <a:ea typeface="Calibri" panose="020F0502020204030204" pitchFamily="34" charset="0"/>
            </a:endParaRPr>
          </a:p>
          <a:p>
            <a:pPr marL="495300" indent="-266700" algn="just"/>
            <a:r>
              <a:rPr lang="sk-SK" sz="1800" dirty="0">
                <a:solidFill>
                  <a:srgbClr val="000000"/>
                </a:solidFill>
                <a:effectLst/>
                <a:latin typeface="Times New Roman" panose="02020603050405020304" pitchFamily="18" charset="0"/>
                <a:ea typeface="Calibri" panose="020F0502020204030204" pitchFamily="34" charset="0"/>
              </a:rPr>
              <a:t>1. pri črevných nákazách spočíva hlavne v zabezpečovaní zásobovania obyvateľstva bezchybnou pitnou vodou (z overených zdrojov, dezinfekcia chlórovaním), v správnom odkanalizovaní (tak, aby sa vylúčila mikrobiologická kontaminácia vodných zdrojov), v zabezpečení obyvateľstva hygienicky neškodnými potravinami, v boji proti hmyzu a hlodavcom a v dodržiavaní zásad osobnej hygieny (hlavne umývanie rúk) </a:t>
            </a:r>
          </a:p>
          <a:p>
            <a:pPr marL="495300" indent="-266700" algn="just"/>
            <a:r>
              <a:rPr lang="sk-SK" sz="1800" dirty="0">
                <a:solidFill>
                  <a:srgbClr val="000000"/>
                </a:solidFill>
                <a:effectLst/>
                <a:latin typeface="Times New Roman" panose="02020603050405020304" pitchFamily="18" charset="0"/>
                <a:ea typeface="Calibri" panose="020F0502020204030204" pitchFamily="34" charset="0"/>
              </a:rPr>
              <a:t>2. pri nákazách dýchacích ciest je potrebné zabezpečiť riadne vetranie uzavretých priestorov, v ktorých sa zdržujú ľudia. Osobitný význam má vhodne riešená vzduchotechnika v prevádzkach. V prípade epidémií sa obmedzujú hromadné akcie, návštevy v nemocniciach, uzatvárajú sa kolektívne zariadenia (školy, škôlky, jasle a pod.), </a:t>
            </a:r>
          </a:p>
          <a:p>
            <a:pPr marL="0" indent="0">
              <a:buNone/>
            </a:pPr>
            <a:endParaRPr lang="sk-SK" dirty="0"/>
          </a:p>
        </p:txBody>
      </p:sp>
      <p:sp>
        <p:nvSpPr>
          <p:cNvPr id="5" name="Zástupný objekt pre pätu 3">
            <a:extLst>
              <a:ext uri="{FF2B5EF4-FFF2-40B4-BE49-F238E27FC236}">
                <a16:creationId xmlns:a16="http://schemas.microsoft.com/office/drawing/2014/main" id="{A9176240-3995-1234-3837-76B78316EBB6}"/>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4183870363"/>
      </p:ext>
    </p:extLst>
  </p:cSld>
  <p:clrMapOvr>
    <a:masterClrMapping/>
  </p:clrMapOvr>
  <p:transition spd="med">
    <p:check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CE6107-4456-C9DC-9EC1-BD9F6CAA0648}"/>
              </a:ext>
            </a:extLst>
          </p:cNvPr>
          <p:cNvSpPr>
            <a:spLocks noGrp="1"/>
          </p:cNvSpPr>
          <p:nvPr>
            <p:ph type="title"/>
          </p:nvPr>
        </p:nvSpPr>
        <p:spPr>
          <a:xfrm>
            <a:off x="609600" y="548680"/>
            <a:ext cx="7772400" cy="899120"/>
          </a:xfrm>
        </p:spPr>
        <p:txBody>
          <a:bodyPr wrap="square" anchor="b">
            <a:normAutofit/>
          </a:bodyPr>
          <a:lstStyle/>
          <a:p>
            <a:r>
              <a:rPr lang="sk-SK" dirty="0"/>
              <a:t>Prerušenie ciest prenosu</a:t>
            </a:r>
          </a:p>
        </p:txBody>
      </p:sp>
      <p:pic>
        <p:nvPicPr>
          <p:cNvPr id="5" name="Obrázok 4">
            <a:extLst>
              <a:ext uri="{FF2B5EF4-FFF2-40B4-BE49-F238E27FC236}">
                <a16:creationId xmlns:a16="http://schemas.microsoft.com/office/drawing/2014/main" id="{53ABC870-F6A4-BB80-2256-F0EFA725E00B}"/>
              </a:ext>
            </a:extLst>
          </p:cNvPr>
          <p:cNvPicPr>
            <a:picLocks noChangeAspect="1"/>
          </p:cNvPicPr>
          <p:nvPr/>
        </p:nvPicPr>
        <p:blipFill>
          <a:blip r:embed="rId2"/>
          <a:stretch>
            <a:fillRect/>
          </a:stretch>
        </p:blipFill>
        <p:spPr>
          <a:xfrm>
            <a:off x="838200" y="2057400"/>
            <a:ext cx="3810000" cy="3810000"/>
          </a:xfrm>
          <a:prstGeom prst="rect">
            <a:avLst/>
          </a:prstGeom>
          <a:noFill/>
        </p:spPr>
      </p:pic>
      <p:sp>
        <p:nvSpPr>
          <p:cNvPr id="3" name="Zástupný objekt pre obsah 2">
            <a:extLst>
              <a:ext uri="{FF2B5EF4-FFF2-40B4-BE49-F238E27FC236}">
                <a16:creationId xmlns:a16="http://schemas.microsoft.com/office/drawing/2014/main" id="{92A4ECA8-E5C3-A54A-49A0-1E4B51F02DFA}"/>
              </a:ext>
            </a:extLst>
          </p:cNvPr>
          <p:cNvSpPr>
            <a:spLocks noGrp="1"/>
          </p:cNvSpPr>
          <p:nvPr>
            <p:ph sz="half" idx="2"/>
          </p:nvPr>
        </p:nvSpPr>
        <p:spPr>
          <a:xfrm>
            <a:off x="4800600" y="1905000"/>
            <a:ext cx="3810000" cy="4114800"/>
          </a:xfrm>
        </p:spPr>
        <p:txBody>
          <a:bodyPr wrap="square" anchor="t">
            <a:normAutofit/>
          </a:bodyPr>
          <a:lstStyle/>
          <a:p>
            <a:pPr marL="495300" indent="-266700">
              <a:lnSpc>
                <a:spcPct val="90000"/>
              </a:lnSpc>
            </a:pPr>
            <a:r>
              <a:rPr lang="sk-SK" sz="1500" dirty="0"/>
              <a:t>3. </a:t>
            </a:r>
            <a:r>
              <a:rPr lang="sk-SK" sz="1500" dirty="0">
                <a:effectLst/>
              </a:rPr>
              <a:t>pri krvných nákazách sa uplatňuje hlavne plošná dezinsekcia, meliorácie (likvidácia močiarov) a pod. </a:t>
            </a:r>
          </a:p>
          <a:p>
            <a:pPr marL="495300" indent="-266700">
              <a:lnSpc>
                <a:spcPct val="90000"/>
              </a:lnSpc>
            </a:pPr>
            <a:r>
              <a:rPr lang="sk-SK" sz="1500" dirty="0">
                <a:effectLst/>
              </a:rPr>
              <a:t>Význam majú aj ostatné ochranné opatrenia (boj proti všiam, ochranný odev, siete proti hmyzu, použitie </a:t>
            </a:r>
            <a:r>
              <a:rPr lang="sk-SK" sz="1500" dirty="0" err="1">
                <a:effectLst/>
              </a:rPr>
              <a:t>repelentných</a:t>
            </a:r>
            <a:r>
              <a:rPr lang="sk-SK" sz="1500" dirty="0">
                <a:effectLst/>
              </a:rPr>
              <a:t> prostriedkov a pod.) </a:t>
            </a:r>
          </a:p>
          <a:p>
            <a:pPr marL="495300" indent="-266700">
              <a:lnSpc>
                <a:spcPct val="90000"/>
              </a:lnSpc>
            </a:pPr>
            <a:r>
              <a:rPr lang="sk-SK" sz="1500" dirty="0">
                <a:effectLst/>
              </a:rPr>
              <a:t>4. pri nákazách kože a povrchových slizníc je potrebné predovšetkým dodržiavať zásady osobnej hygieny. </a:t>
            </a:r>
          </a:p>
          <a:p>
            <a:pPr marL="0" indent="0">
              <a:lnSpc>
                <a:spcPct val="90000"/>
              </a:lnSpc>
              <a:buNone/>
            </a:pPr>
            <a:r>
              <a:rPr lang="sk-SK" sz="1500" b="1" dirty="0">
                <a:effectLst/>
              </a:rPr>
              <a:t> </a:t>
            </a:r>
            <a:endParaRPr lang="sk-SK" sz="1500" dirty="0">
              <a:effectLst/>
            </a:endParaRPr>
          </a:p>
          <a:p>
            <a:pPr>
              <a:lnSpc>
                <a:spcPct val="90000"/>
              </a:lnSpc>
            </a:pPr>
            <a:endParaRPr lang="sk-SK" sz="1500" dirty="0">
              <a:effectLst/>
            </a:endParaRPr>
          </a:p>
          <a:p>
            <a:pPr>
              <a:lnSpc>
                <a:spcPct val="90000"/>
              </a:lnSpc>
            </a:pPr>
            <a:endParaRPr lang="sk-SK" sz="1500" dirty="0"/>
          </a:p>
        </p:txBody>
      </p:sp>
      <p:sp>
        <p:nvSpPr>
          <p:cNvPr id="6" name="Zástupný objekt pre pätu 3">
            <a:extLst>
              <a:ext uri="{FF2B5EF4-FFF2-40B4-BE49-F238E27FC236}">
                <a16:creationId xmlns:a16="http://schemas.microsoft.com/office/drawing/2014/main" id="{EA517E81-4DDF-D046-B1C5-4D2791AC2C26}"/>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119219821"/>
      </p:ext>
    </p:extLst>
  </p:cSld>
  <p:clrMapOvr>
    <a:masterClrMapping/>
  </p:clrMapOvr>
  <p:transition spd="med">
    <p:check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E7E3AD-C5E7-D1F8-BBC7-88CFE896E006}"/>
              </a:ext>
            </a:extLst>
          </p:cNvPr>
          <p:cNvSpPr>
            <a:spLocks noGrp="1"/>
          </p:cNvSpPr>
          <p:nvPr>
            <p:ph type="title"/>
          </p:nvPr>
        </p:nvSpPr>
        <p:spPr>
          <a:xfrm>
            <a:off x="609600" y="548680"/>
            <a:ext cx="7772400" cy="899120"/>
          </a:xfrm>
        </p:spPr>
        <p:txBody>
          <a:bodyPr/>
          <a:lstStyle/>
          <a:p>
            <a:r>
              <a:rPr lang="sk-SK" sz="4400" b="1" u="sng" dirty="0">
                <a:effectLst/>
                <a:latin typeface="Times New Roman" panose="02020603050405020304" pitchFamily="18" charset="0"/>
                <a:ea typeface="Calibri" panose="020F0502020204030204" pitchFamily="34" charset="0"/>
              </a:rPr>
              <a:t>Opatrenia v ohnisku nákazy</a:t>
            </a:r>
            <a:endParaRPr lang="sk-SK" dirty="0"/>
          </a:p>
        </p:txBody>
      </p:sp>
      <p:sp>
        <p:nvSpPr>
          <p:cNvPr id="3" name="Zástupný objekt pre obsah 2">
            <a:extLst>
              <a:ext uri="{FF2B5EF4-FFF2-40B4-BE49-F238E27FC236}">
                <a16:creationId xmlns:a16="http://schemas.microsoft.com/office/drawing/2014/main" id="{F9D300AC-7BE9-1FA4-508A-1D4C5F67B5BD}"/>
              </a:ext>
            </a:extLst>
          </p:cNvPr>
          <p:cNvSpPr>
            <a:spLocks noGrp="1"/>
          </p:cNvSpPr>
          <p:nvPr>
            <p:ph idx="1"/>
          </p:nvPr>
        </p:nvSpPr>
        <p:spPr/>
        <p:txBody>
          <a:bodyPr/>
          <a:lstStyle/>
          <a:p>
            <a:pPr algn="just"/>
            <a:r>
              <a:rPr lang="sk-SK" sz="1800" dirty="0">
                <a:solidFill>
                  <a:srgbClr val="000000"/>
                </a:solidFill>
                <a:effectLst/>
                <a:latin typeface="Times New Roman" panose="02020603050405020304" pitchFamily="18" charset="0"/>
                <a:ea typeface="Calibri" panose="020F0502020204030204" pitchFamily="34" charset="0"/>
              </a:rPr>
              <a:t>– súbor špeciálnych opatrení, ktoré špecificky usmerňujú a vykonávajú orgány na ochranu zdravia v spolupráci s ostatnými zložkami zdravotníctva a štátnej správy. </a:t>
            </a:r>
          </a:p>
          <a:p>
            <a:pPr algn="just"/>
            <a:r>
              <a:rPr lang="sk-SK" sz="1800" b="1" dirty="0">
                <a:solidFill>
                  <a:srgbClr val="000000"/>
                </a:solidFill>
                <a:effectLst/>
                <a:latin typeface="Times New Roman" panose="02020603050405020304" pitchFamily="18" charset="0"/>
                <a:ea typeface="Calibri" panose="020F0502020204030204" pitchFamily="34" charset="0"/>
              </a:rPr>
              <a:t>Dezinfekcia </a:t>
            </a:r>
            <a:r>
              <a:rPr lang="sk-SK" sz="1800" dirty="0">
                <a:solidFill>
                  <a:srgbClr val="000000"/>
                </a:solidFill>
                <a:effectLst/>
                <a:latin typeface="Times New Roman" panose="02020603050405020304" pitchFamily="18" charset="0"/>
                <a:ea typeface="Calibri" panose="020F0502020204030204" pitchFamily="34" charset="0"/>
              </a:rPr>
              <a:t>– je ničenie choroboplodných zárodkov ( prerušenie cesty nákazy od prameňa pôvodcu nákazy k vnímavému jedincovi). Vykonáva sa pomocou dezinfekčných prostriedkov v správnych koncentráciách. </a:t>
            </a:r>
          </a:p>
          <a:p>
            <a:pPr algn="just"/>
            <a:r>
              <a:rPr lang="sk-SK" sz="1800" b="1" dirty="0">
                <a:solidFill>
                  <a:srgbClr val="000000"/>
                </a:solidFill>
                <a:effectLst/>
                <a:latin typeface="Times New Roman" panose="02020603050405020304" pitchFamily="18" charset="0"/>
                <a:ea typeface="Calibri" panose="020F0502020204030204" pitchFamily="34" charset="0"/>
              </a:rPr>
              <a:t>Dezinsekcia </a:t>
            </a:r>
            <a:r>
              <a:rPr lang="sk-SK" sz="1800" dirty="0">
                <a:solidFill>
                  <a:srgbClr val="000000"/>
                </a:solidFill>
                <a:effectLst/>
                <a:latin typeface="Times New Roman" panose="02020603050405020304" pitchFamily="18" charset="0"/>
                <a:ea typeface="Calibri" panose="020F0502020204030204" pitchFamily="34" charset="0"/>
              </a:rPr>
              <a:t>– je ničenie článkonožcov (hmyz v ohnisku nákazy). Využívajú sa mechanické, chemické, fyzikálne a biologické prostriedky. </a:t>
            </a:r>
          </a:p>
          <a:p>
            <a:pPr algn="just"/>
            <a:r>
              <a:rPr lang="sk-SK" sz="1800" b="1" dirty="0">
                <a:solidFill>
                  <a:srgbClr val="000000"/>
                </a:solidFill>
                <a:effectLst/>
                <a:latin typeface="Times New Roman" panose="02020603050405020304" pitchFamily="18" charset="0"/>
                <a:ea typeface="Calibri" panose="020F0502020204030204" pitchFamily="34" charset="0"/>
              </a:rPr>
              <a:t>Deratizácia </a:t>
            </a:r>
            <a:r>
              <a:rPr lang="sk-SK" sz="1800" dirty="0">
                <a:solidFill>
                  <a:srgbClr val="000000"/>
                </a:solidFill>
                <a:effectLst/>
                <a:latin typeface="Times New Roman" panose="02020603050405020304" pitchFamily="18" charset="0"/>
                <a:ea typeface="Calibri" panose="020F0502020204030204" pitchFamily="34" charset="0"/>
              </a:rPr>
              <a:t>– je ničenie hlodavcov. Využívajú sa prostriedky mechanické, biologické, chemické. Uplatňuje sa najmä tam, kde prameňom pôvodcu nákazy sú hlodavce. </a:t>
            </a:r>
          </a:p>
          <a:p>
            <a:endParaRPr lang="sk-SK" dirty="0"/>
          </a:p>
        </p:txBody>
      </p:sp>
      <p:sp>
        <p:nvSpPr>
          <p:cNvPr id="5" name="Zástupný objekt pre pätu 3">
            <a:extLst>
              <a:ext uri="{FF2B5EF4-FFF2-40B4-BE49-F238E27FC236}">
                <a16:creationId xmlns:a16="http://schemas.microsoft.com/office/drawing/2014/main" id="{73119325-2693-D69B-3AE0-88773E7CE3ED}"/>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3746179498"/>
      </p:ext>
    </p:extLst>
  </p:cSld>
  <p:clrMapOvr>
    <a:masterClrMapping/>
  </p:clrMapOvr>
  <p:transition spd="med">
    <p:check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163385-C23E-57AD-BC34-B673B5B8790A}"/>
              </a:ext>
            </a:extLst>
          </p:cNvPr>
          <p:cNvSpPr>
            <a:spLocks noGrp="1"/>
          </p:cNvSpPr>
          <p:nvPr>
            <p:ph type="title"/>
          </p:nvPr>
        </p:nvSpPr>
        <p:spPr>
          <a:xfrm>
            <a:off x="609600" y="304800"/>
            <a:ext cx="7772400" cy="1143000"/>
          </a:xfrm>
        </p:spPr>
        <p:txBody>
          <a:bodyPr wrap="square" anchor="b">
            <a:normAutofit/>
          </a:bodyPr>
          <a:lstStyle/>
          <a:p>
            <a:pPr>
              <a:lnSpc>
                <a:spcPct val="90000"/>
              </a:lnSpc>
            </a:pPr>
            <a:r>
              <a:rPr lang="sk-SK" sz="3400" dirty="0"/>
              <a:t>Monitoring u klientov pri infekčných ochoreniach dýchacích ciest (covid...)</a:t>
            </a:r>
          </a:p>
        </p:txBody>
      </p:sp>
      <p:sp>
        <p:nvSpPr>
          <p:cNvPr id="3" name="Zástupný objekt pre obsah 2">
            <a:extLst>
              <a:ext uri="{FF2B5EF4-FFF2-40B4-BE49-F238E27FC236}">
                <a16:creationId xmlns:a16="http://schemas.microsoft.com/office/drawing/2014/main" id="{2BD2B8DF-3023-1A4B-8AD9-CE9E23F8CC76}"/>
              </a:ext>
            </a:extLst>
          </p:cNvPr>
          <p:cNvSpPr>
            <a:spLocks noGrp="1"/>
          </p:cNvSpPr>
          <p:nvPr>
            <p:ph sz="half" idx="1"/>
          </p:nvPr>
        </p:nvSpPr>
        <p:spPr>
          <a:xfrm>
            <a:off x="838200" y="1905000"/>
            <a:ext cx="3810000" cy="4114800"/>
          </a:xfrm>
        </p:spPr>
        <p:txBody>
          <a:bodyPr wrap="square" anchor="t">
            <a:normAutofit/>
          </a:bodyPr>
          <a:lstStyle/>
          <a:p>
            <a:r>
              <a:rPr lang="sk-SK">
                <a:effectLst/>
              </a:rPr>
              <a:t>Monitoring klinických príznakov infekčného ochorenia (meranie telesnej teploty, kašeľ, únava, sťažené dýchanie...) </a:t>
            </a:r>
            <a:endParaRPr lang="sk-SK" dirty="0"/>
          </a:p>
          <a:p>
            <a:endParaRPr lang="sk-SK" dirty="0"/>
          </a:p>
        </p:txBody>
      </p:sp>
      <p:pic>
        <p:nvPicPr>
          <p:cNvPr id="6" name="Obrázok 5" descr="Corona: Bereitschaft zum Schutz hängt nicht am Alter - Gesundheit - SZ.de">
            <a:extLst>
              <a:ext uri="{FF2B5EF4-FFF2-40B4-BE49-F238E27FC236}">
                <a16:creationId xmlns:a16="http://schemas.microsoft.com/office/drawing/2014/main" id="{311CC9EB-BEC1-117D-C35F-B4E38B53E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800600" y="2895600"/>
            <a:ext cx="3810000" cy="2133600"/>
          </a:xfrm>
          <a:prstGeom prst="rect">
            <a:avLst/>
          </a:prstGeom>
          <a:noFill/>
          <a:ln>
            <a:noFill/>
          </a:ln>
          <a:effectLst>
            <a:softEdge rad="112500"/>
          </a:effectLst>
        </p:spPr>
      </p:pic>
      <p:sp>
        <p:nvSpPr>
          <p:cNvPr id="5" name="Zástupný objekt pre pätu 3">
            <a:extLst>
              <a:ext uri="{FF2B5EF4-FFF2-40B4-BE49-F238E27FC236}">
                <a16:creationId xmlns:a16="http://schemas.microsoft.com/office/drawing/2014/main" id="{1CB081E2-AEC6-C7EE-914E-431848921C94}"/>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2771456653"/>
      </p:ext>
    </p:extLst>
  </p:cSld>
  <p:clrMapOvr>
    <a:masterClrMapping/>
  </p:clrMapOvr>
  <p:transition spd="med">
    <p:check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4E76D8-CFE9-B18C-80B2-223320060019}"/>
              </a:ext>
            </a:extLst>
          </p:cNvPr>
          <p:cNvSpPr>
            <a:spLocks noGrp="1"/>
          </p:cNvSpPr>
          <p:nvPr>
            <p:ph type="title"/>
          </p:nvPr>
        </p:nvSpPr>
        <p:spPr>
          <a:xfrm>
            <a:off x="609600" y="152400"/>
            <a:ext cx="7772400" cy="1295400"/>
          </a:xfrm>
        </p:spPr>
        <p:txBody>
          <a:bodyPr/>
          <a:lstStyle/>
          <a:p>
            <a:r>
              <a:rPr lang="sk-SK" sz="4000" dirty="0"/>
              <a:t>Izolačná miestnosť – červená zóna</a:t>
            </a:r>
          </a:p>
        </p:txBody>
      </p:sp>
      <p:sp>
        <p:nvSpPr>
          <p:cNvPr id="3" name="Zástupný objekt pre obsah 2">
            <a:extLst>
              <a:ext uri="{FF2B5EF4-FFF2-40B4-BE49-F238E27FC236}">
                <a16:creationId xmlns:a16="http://schemas.microsoft.com/office/drawing/2014/main" id="{8DD5D5B1-EB05-C367-4CD2-D478094E6374}"/>
              </a:ext>
            </a:extLst>
          </p:cNvPr>
          <p:cNvSpPr>
            <a:spLocks noGrp="1"/>
          </p:cNvSpPr>
          <p:nvPr>
            <p:ph idx="1"/>
          </p:nvPr>
        </p:nvSpPr>
        <p:spPr/>
        <p:txBody>
          <a:bodyPr/>
          <a:lstStyle/>
          <a:p>
            <a:r>
              <a:rPr lang="sk-SK" dirty="0"/>
              <a:t>Vypracovať si postup pre starostlivosť o klienta v izolačnej miestnosti/ v priestoroch červenej zóny.</a:t>
            </a:r>
          </a:p>
        </p:txBody>
      </p:sp>
      <p:pic>
        <p:nvPicPr>
          <p:cNvPr id="5" name="Obrázok 4">
            <a:extLst>
              <a:ext uri="{FF2B5EF4-FFF2-40B4-BE49-F238E27FC236}">
                <a16:creationId xmlns:a16="http://schemas.microsoft.com/office/drawing/2014/main" id="{E1921242-A999-E521-0023-3A80DA2905C6}"/>
              </a:ext>
            </a:extLst>
          </p:cNvPr>
          <p:cNvPicPr>
            <a:picLocks noChangeAspect="1"/>
          </p:cNvPicPr>
          <p:nvPr/>
        </p:nvPicPr>
        <p:blipFill>
          <a:blip r:embed="rId2"/>
          <a:stretch>
            <a:fillRect/>
          </a:stretch>
        </p:blipFill>
        <p:spPr>
          <a:xfrm>
            <a:off x="1755182" y="4116897"/>
            <a:ext cx="2384770" cy="1588577"/>
          </a:xfrm>
          <a:prstGeom prst="rect">
            <a:avLst/>
          </a:prstGeom>
        </p:spPr>
      </p:pic>
      <p:pic>
        <p:nvPicPr>
          <p:cNvPr id="3076" name="Picture 4" descr="Kostenlose Foto mitarbeiter, die im büro gesichtsmasken tragen">
            <a:extLst>
              <a:ext uri="{FF2B5EF4-FFF2-40B4-BE49-F238E27FC236}">
                <a16:creationId xmlns:a16="http://schemas.microsoft.com/office/drawing/2014/main" id="{0D4DA051-7AC7-A57B-094C-F07B0E3F7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626" y="2924944"/>
            <a:ext cx="2384770" cy="15885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Obrázok 5">
            <a:extLst>
              <a:ext uri="{FF2B5EF4-FFF2-40B4-BE49-F238E27FC236}">
                <a16:creationId xmlns:a16="http://schemas.microsoft.com/office/drawing/2014/main" id="{803F3828-F999-D683-5B0B-9E604D3CE65C}"/>
              </a:ext>
            </a:extLst>
          </p:cNvPr>
          <p:cNvPicPr>
            <a:picLocks noChangeAspect="1"/>
          </p:cNvPicPr>
          <p:nvPr/>
        </p:nvPicPr>
        <p:blipFill>
          <a:blip r:embed="rId4"/>
          <a:stretch>
            <a:fillRect/>
          </a:stretch>
        </p:blipFill>
        <p:spPr>
          <a:xfrm>
            <a:off x="5915298" y="4659823"/>
            <a:ext cx="2390502" cy="1588577"/>
          </a:xfrm>
          <a:prstGeom prst="rect">
            <a:avLst/>
          </a:prstGeom>
          <a:ln>
            <a:noFill/>
          </a:ln>
          <a:effectLst>
            <a:softEdge rad="112500"/>
          </a:effectLst>
        </p:spPr>
      </p:pic>
      <p:sp>
        <p:nvSpPr>
          <p:cNvPr id="7" name="Zástupný objekt pre pätu 3">
            <a:extLst>
              <a:ext uri="{FF2B5EF4-FFF2-40B4-BE49-F238E27FC236}">
                <a16:creationId xmlns:a16="http://schemas.microsoft.com/office/drawing/2014/main" id="{4765C5D6-1351-6EF8-A0D0-77405181B67C}"/>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3062856521"/>
      </p:ext>
    </p:extLst>
  </p:cSld>
  <p:clrMapOvr>
    <a:masterClrMapping/>
  </p:clrMapOvr>
  <p:transition spd="med">
    <p:check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FC3B84-77A9-A6DF-A0CF-55AD3EF4A14B}"/>
              </a:ext>
            </a:extLst>
          </p:cNvPr>
          <p:cNvSpPr>
            <a:spLocks noGrp="1"/>
          </p:cNvSpPr>
          <p:nvPr>
            <p:ph type="title"/>
          </p:nvPr>
        </p:nvSpPr>
        <p:spPr>
          <a:xfrm>
            <a:off x="609600" y="152400"/>
            <a:ext cx="7772400" cy="1295400"/>
          </a:xfrm>
        </p:spPr>
        <p:txBody>
          <a:bodyPr/>
          <a:lstStyle/>
          <a:p>
            <a:r>
              <a:rPr lang="sk-SK" dirty="0"/>
              <a:t>Vstupný bariérový filter zamestnanca</a:t>
            </a:r>
          </a:p>
        </p:txBody>
      </p:sp>
      <p:sp>
        <p:nvSpPr>
          <p:cNvPr id="3" name="Zástupný objekt pre obsah 2">
            <a:extLst>
              <a:ext uri="{FF2B5EF4-FFF2-40B4-BE49-F238E27FC236}">
                <a16:creationId xmlns:a16="http://schemas.microsoft.com/office/drawing/2014/main" id="{CC2E29C2-8EE0-6BBC-71BC-3FEA3D5E90EA}"/>
              </a:ext>
            </a:extLst>
          </p:cNvPr>
          <p:cNvSpPr>
            <a:spLocks noGrp="1"/>
          </p:cNvSpPr>
          <p:nvPr>
            <p:ph idx="1"/>
          </p:nvPr>
        </p:nvSpPr>
        <p:spPr/>
        <p:txBody>
          <a:bodyPr/>
          <a:lstStyle/>
          <a:p>
            <a:pPr marL="342900" lvl="0" indent="-342900" fontAlgn="base">
              <a:buSzPts val="1200"/>
              <a:buFont typeface="Wingdings" panose="05000000000000000000" pitchFamily="2" charset="2"/>
              <a:buChar char=""/>
            </a:pPr>
            <a:r>
              <a:rPr lang="sk-SK" sz="1800" u="none" strike="noStrike" dirty="0">
                <a:effectLst/>
                <a:latin typeface="Times New Roman" panose="02020603050405020304" pitchFamily="18" charset="0"/>
                <a:ea typeface="Times New Roman" panose="02020603050405020304" pitchFamily="18" charset="0"/>
              </a:rPr>
              <a:t>Monitoring klinických príznakov infekčného ochorenia (meranie telesnej teploty, kašeľ...) pred vstupom do prevádzky.</a:t>
            </a:r>
          </a:p>
          <a:p>
            <a:pPr marL="342900" lvl="0" indent="-342900" fontAlgn="base">
              <a:buSzPts val="1200"/>
              <a:buFont typeface="Wingdings" panose="05000000000000000000" pitchFamily="2" charset="2"/>
              <a:buChar char=""/>
            </a:pPr>
            <a:r>
              <a:rPr lang="sk-SK" sz="1800" u="none" strike="noStrike" dirty="0">
                <a:effectLst/>
                <a:latin typeface="Times New Roman" panose="02020603050405020304" pitchFamily="18" charset="0"/>
                <a:ea typeface="Times New Roman" panose="02020603050405020304" pitchFamily="18" charset="0"/>
              </a:rPr>
              <a:t>Monitoring klinických príznakov infekčného ochorenia (meranie telesnej teploty, kašeľ...) počas pracovnej doby.</a:t>
            </a:r>
          </a:p>
          <a:p>
            <a:pPr marL="342900" lvl="0" indent="-342900" fontAlgn="base">
              <a:buSzPts val="1200"/>
              <a:buFont typeface="Wingdings" panose="05000000000000000000" pitchFamily="2" charset="2"/>
              <a:buChar char=""/>
            </a:pPr>
            <a:r>
              <a:rPr lang="sk-SK" sz="1800" u="none" strike="noStrike" dirty="0">
                <a:effectLst/>
                <a:latin typeface="Times New Roman" panose="02020603050405020304" pitchFamily="18" charset="0"/>
                <a:ea typeface="Times New Roman" panose="02020603050405020304" pitchFamily="18" charset="0"/>
              </a:rPr>
              <a:t>Určenie a vytvorenie miestnosti pre bezpečné obliekanie/vyzliekanie OOPP zamestnancov (čistá / zelená zóna) na účel preventívneho oddelenia od personálu pracujúceho so </a:t>
            </a:r>
            <a:r>
              <a:rPr lang="sk-SK" sz="1800" u="none" strike="noStrike" dirty="0" err="1">
                <a:effectLst/>
                <a:latin typeface="Times New Roman" panose="02020603050405020304" pitchFamily="18" charset="0"/>
                <a:ea typeface="Times New Roman" panose="02020603050405020304" pitchFamily="18" charset="0"/>
              </a:rPr>
              <a:t>suspektným</a:t>
            </a:r>
            <a:r>
              <a:rPr lang="sk-SK" sz="1800" u="none" strike="noStrike" dirty="0">
                <a:effectLst/>
                <a:latin typeface="Times New Roman" panose="02020603050405020304" pitchFamily="18" charset="0"/>
                <a:ea typeface="Times New Roman" panose="02020603050405020304" pitchFamily="18" charset="0"/>
              </a:rPr>
              <a:t> prijímateľom. </a:t>
            </a:r>
          </a:p>
          <a:p>
            <a:pPr marL="342900" lvl="0" indent="-342900" fontAlgn="base">
              <a:buSzPts val="1200"/>
              <a:buFont typeface="Wingdings" panose="05000000000000000000" pitchFamily="2" charset="2"/>
              <a:buChar char=""/>
            </a:pPr>
            <a:r>
              <a:rPr lang="sk-SK" sz="1800" u="none" strike="noStrike" dirty="0">
                <a:effectLst/>
                <a:latin typeface="Times New Roman" panose="02020603050405020304" pitchFamily="18" charset="0"/>
                <a:ea typeface="Times New Roman" panose="02020603050405020304" pitchFamily="18" charset="0"/>
              </a:rPr>
              <a:t>Určenie a vytvorenie pracovnej miestnosti (s dokumentáciou, vyčlenenými  zdravotnícko-kompenzačnými a opatrovateľskými, terapeutickými pomôckami), pre zamestnancov vykonávajúcich odbornú starostlivosť o </a:t>
            </a:r>
            <a:r>
              <a:rPr lang="sk-SK" sz="1800" u="none" strike="noStrike" dirty="0" err="1">
                <a:effectLst/>
                <a:latin typeface="Times New Roman" panose="02020603050405020304" pitchFamily="18" charset="0"/>
                <a:ea typeface="Times New Roman" panose="02020603050405020304" pitchFamily="18" charset="0"/>
              </a:rPr>
              <a:t>suspektného</a:t>
            </a:r>
            <a:r>
              <a:rPr lang="sk-SK" sz="1800" u="none" strike="noStrike" dirty="0">
                <a:effectLst/>
                <a:latin typeface="Times New Roman" panose="02020603050405020304" pitchFamily="18" charset="0"/>
                <a:ea typeface="Times New Roman" panose="02020603050405020304" pitchFamily="18" charset="0"/>
              </a:rPr>
              <a:t> klienta. miestnosti.</a:t>
            </a:r>
          </a:p>
        </p:txBody>
      </p:sp>
      <p:sp>
        <p:nvSpPr>
          <p:cNvPr id="5" name="Zástupný objekt pre pätu 3">
            <a:extLst>
              <a:ext uri="{FF2B5EF4-FFF2-40B4-BE49-F238E27FC236}">
                <a16:creationId xmlns:a16="http://schemas.microsoft.com/office/drawing/2014/main" id="{AC9B15D3-5540-C433-FAB3-610A79E43AC9}"/>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3548868819"/>
      </p:ext>
    </p:extLst>
  </p:cSld>
  <p:clrMapOvr>
    <a:masterClrMapping/>
  </p:clrMapOvr>
  <p:transition spd="med">
    <p:check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0455FA-A1FE-4DBE-6485-38F113573CE1}"/>
              </a:ext>
            </a:extLst>
          </p:cNvPr>
          <p:cNvSpPr>
            <a:spLocks noGrp="1"/>
          </p:cNvSpPr>
          <p:nvPr>
            <p:ph type="title"/>
          </p:nvPr>
        </p:nvSpPr>
        <p:spPr>
          <a:xfrm>
            <a:off x="609600" y="152400"/>
            <a:ext cx="7772400" cy="1295400"/>
          </a:xfrm>
        </p:spPr>
        <p:txBody>
          <a:bodyPr/>
          <a:lstStyle/>
          <a:p>
            <a:r>
              <a:rPr lang="sk-SK" dirty="0"/>
              <a:t>Vstupný bariérový filter zamestnanca</a:t>
            </a:r>
          </a:p>
        </p:txBody>
      </p:sp>
      <p:sp>
        <p:nvSpPr>
          <p:cNvPr id="3" name="Zástupný objekt pre obsah 2">
            <a:extLst>
              <a:ext uri="{FF2B5EF4-FFF2-40B4-BE49-F238E27FC236}">
                <a16:creationId xmlns:a16="http://schemas.microsoft.com/office/drawing/2014/main" id="{079CBF09-87D9-7B9F-E507-BA8B4D6BFF60}"/>
              </a:ext>
            </a:extLst>
          </p:cNvPr>
          <p:cNvSpPr>
            <a:spLocks noGrp="1"/>
          </p:cNvSpPr>
          <p:nvPr>
            <p:ph idx="1"/>
          </p:nvPr>
        </p:nvSpPr>
        <p:spPr/>
        <p:txBody>
          <a:bodyPr/>
          <a:lstStyle/>
          <a:p>
            <a:pPr marL="342900" lvl="0" indent="-342900" fontAlgn="base">
              <a:buSzPts val="1200"/>
              <a:buFont typeface="Wingdings" panose="05000000000000000000" pitchFamily="2" charset="2"/>
              <a:buChar char=""/>
            </a:pPr>
            <a:r>
              <a:rPr lang="sk-SK" sz="2800" u="none" strike="noStrike" dirty="0">
                <a:effectLst/>
                <a:latin typeface="Times New Roman" panose="02020603050405020304" pitchFamily="18" charset="0"/>
                <a:ea typeface="Times New Roman" panose="02020603050405020304" pitchFamily="18" charset="0"/>
              </a:rPr>
              <a:t>Určenie a vytvorenie šatne pre zamestnancov zo zelenej zóny. </a:t>
            </a:r>
          </a:p>
          <a:p>
            <a:pPr marL="342900" lvl="0" indent="-342900" fontAlgn="base">
              <a:buSzPts val="1200"/>
              <a:buFont typeface="Wingdings" panose="05000000000000000000" pitchFamily="2" charset="2"/>
              <a:buChar char=""/>
            </a:pPr>
            <a:r>
              <a:rPr lang="sk-SK" sz="2800" u="none" strike="noStrike" dirty="0">
                <a:effectLst/>
                <a:latin typeface="Times New Roman" panose="02020603050405020304" pitchFamily="18" charset="0"/>
                <a:ea typeface="Times New Roman" panose="02020603050405020304" pitchFamily="18" charset="0"/>
              </a:rPr>
              <a:t>Určenie a vytvorenie šatne pre zamestnancov červenej zóny. </a:t>
            </a:r>
          </a:p>
          <a:p>
            <a:pPr marL="342900" lvl="0" indent="-342900" fontAlgn="base">
              <a:buSzPts val="1200"/>
              <a:buFont typeface="Wingdings" panose="05000000000000000000" pitchFamily="2" charset="2"/>
              <a:buChar char=""/>
            </a:pPr>
            <a:r>
              <a:rPr lang="sk-SK" sz="2800" u="none" strike="noStrike" dirty="0">
                <a:effectLst/>
                <a:latin typeface="Times New Roman" panose="02020603050405020304" pitchFamily="18" charset="0"/>
                <a:ea typeface="Times New Roman" panose="02020603050405020304" pitchFamily="18" charset="0"/>
              </a:rPr>
              <a:t>Určenie a vytvorenie priestorov na osobnú hygienu, odpočinok/spánok, kontakt s rodinou, stravovanie počas viacdňového pobytu zamestnanca v prevádzke (v krízovej službe) pre zamestnancov červenej zóny. </a:t>
            </a:r>
          </a:p>
          <a:p>
            <a:pPr marL="0" indent="0">
              <a:buNone/>
            </a:pPr>
            <a:endParaRPr lang="sk-SK" dirty="0"/>
          </a:p>
        </p:txBody>
      </p:sp>
      <p:sp>
        <p:nvSpPr>
          <p:cNvPr id="5" name="Zástupný objekt pre pätu 3">
            <a:extLst>
              <a:ext uri="{FF2B5EF4-FFF2-40B4-BE49-F238E27FC236}">
                <a16:creationId xmlns:a16="http://schemas.microsoft.com/office/drawing/2014/main" id="{469B787C-1F4F-2114-91FE-4A6D177119C9}"/>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3318260287"/>
      </p:ext>
    </p:extLst>
  </p:cSld>
  <p:clrMapOvr>
    <a:masterClrMapping/>
  </p:clrMapOvr>
  <p:transition spd="med">
    <p:check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F9DE57-D086-2C5A-662A-6A59D7737516}"/>
              </a:ext>
            </a:extLst>
          </p:cNvPr>
          <p:cNvSpPr>
            <a:spLocks noGrp="1"/>
          </p:cNvSpPr>
          <p:nvPr>
            <p:ph type="title"/>
          </p:nvPr>
        </p:nvSpPr>
        <p:spPr>
          <a:xfrm>
            <a:off x="609600" y="548680"/>
            <a:ext cx="7772400" cy="899120"/>
          </a:xfrm>
        </p:spPr>
        <p:txBody>
          <a:bodyPr/>
          <a:lstStyle/>
          <a:p>
            <a:r>
              <a:rPr lang="sk-SK" sz="3200" dirty="0"/>
              <a:t>Opatrenia v ZSS/ v domácom prostredí</a:t>
            </a:r>
          </a:p>
        </p:txBody>
      </p:sp>
      <p:sp>
        <p:nvSpPr>
          <p:cNvPr id="3" name="Zástupný objekt pre obsah 2">
            <a:extLst>
              <a:ext uri="{FF2B5EF4-FFF2-40B4-BE49-F238E27FC236}">
                <a16:creationId xmlns:a16="http://schemas.microsoft.com/office/drawing/2014/main" id="{51515992-4C2C-0435-C66A-E8A11955E93B}"/>
              </a:ext>
            </a:extLst>
          </p:cNvPr>
          <p:cNvSpPr>
            <a:spLocks noGrp="1"/>
          </p:cNvSpPr>
          <p:nvPr>
            <p:ph idx="1"/>
          </p:nvPr>
        </p:nvSpPr>
        <p:spPr/>
        <p:txBody>
          <a:bodyPr/>
          <a:lstStyle/>
          <a:p>
            <a:pPr marL="342900" lvl="0" indent="-342900" algn="just">
              <a:lnSpc>
                <a:spcPct val="107000"/>
              </a:lnSpc>
              <a:spcAft>
                <a:spcPts val="800"/>
              </a:spcAft>
              <a:buFont typeface="Wingdings" panose="05000000000000000000" pitchFamily="2" charset="2"/>
              <a:buChar char=""/>
            </a:pPr>
            <a:r>
              <a:rPr lang="sk-SK" sz="1800" dirty="0">
                <a:effectLst/>
                <a:latin typeface="Times New Roman" panose="02020603050405020304" pitchFamily="18" charset="0"/>
                <a:ea typeface="Calibri" panose="020F0502020204030204" pitchFamily="34" charset="0"/>
                <a:cs typeface="Arial" panose="020B0604020202020204" pitchFamily="34" charset="0"/>
              </a:rPr>
              <a:t>Aktualizácia používaných dezinfekčných prostriedkov so zameraním na prípravky odporúčané k používaniu v prevencii pred prenosnou chorobou.</a:t>
            </a:r>
          </a:p>
          <a:p>
            <a:pPr marL="342900" lvl="0" indent="-342900" algn="just">
              <a:lnSpc>
                <a:spcPct val="107000"/>
              </a:lnSpc>
              <a:buFont typeface="Wingdings" panose="05000000000000000000" pitchFamily="2" charset="2"/>
              <a:buChar char=""/>
            </a:pPr>
            <a:r>
              <a:rPr lang="sk-SK" sz="1800" dirty="0">
                <a:effectLst/>
                <a:latin typeface="Times New Roman" panose="02020603050405020304" pitchFamily="18" charset="0"/>
                <a:ea typeface="Calibri" panose="020F0502020204030204" pitchFamily="34" charset="0"/>
                <a:cs typeface="Arial" panose="020B0604020202020204" pitchFamily="34" charset="0"/>
              </a:rPr>
              <a:t>Aktualizácia  plánu dezinfekcie so zameraním na (príklady): </a:t>
            </a:r>
          </a:p>
          <a:p>
            <a:pPr marL="342900" lvl="0" indent="-342900" algn="just">
              <a:lnSpc>
                <a:spcPct val="107000"/>
              </a:lnSpc>
              <a:buFont typeface="Wingdings" panose="05000000000000000000" pitchFamily="2" charset="2"/>
              <a:buChar char=""/>
            </a:pPr>
            <a:endParaRPr lang="sk-SK" sz="1800" dirty="0">
              <a:latin typeface="Times New Roman" panose="02020603050405020304" pitchFamily="18" charset="0"/>
              <a:ea typeface="Times New Roman" panose="02020603050405020304" pitchFamily="18" charset="0"/>
              <a:cs typeface="Arial" panose="020B0604020202020204" pitchFamily="34" charset="0"/>
            </a:endParaRPr>
          </a:p>
          <a:p>
            <a:pPr lvl="0" algn="just">
              <a:lnSpc>
                <a:spcPct val="107000"/>
              </a:lnSpc>
              <a:buFont typeface="Wingdings" panose="05000000000000000000" pitchFamily="2" charset="2"/>
              <a:buChar char="v"/>
            </a:pPr>
            <a:r>
              <a:rPr lang="sk-SK" sz="1800" dirty="0">
                <a:effectLst/>
                <a:latin typeface="Times New Roman" panose="02020603050405020304" pitchFamily="18" charset="0"/>
                <a:ea typeface="Times New Roman" panose="02020603050405020304" pitchFamily="18" charset="0"/>
              </a:rPr>
              <a:t>dezinfekcia bežných dotykových plôch v celej prevádzke, v domácom prostredí (stolíky, držadlá a </a:t>
            </a:r>
            <a:r>
              <a:rPr lang="sk-SK" sz="1800" dirty="0" err="1">
                <a:effectLst/>
                <a:latin typeface="Times New Roman" panose="02020603050405020304" pitchFamily="18" charset="0"/>
                <a:ea typeface="Times New Roman" panose="02020603050405020304" pitchFamily="18" charset="0"/>
              </a:rPr>
              <a:t>madlá</a:t>
            </a:r>
            <a:r>
              <a:rPr lang="sk-SK" sz="1800" dirty="0">
                <a:effectLst/>
                <a:latin typeface="Times New Roman" panose="02020603050405020304" pitchFamily="18" charset="0"/>
                <a:ea typeface="Times New Roman" panose="02020603050405020304" pitchFamily="18" charset="0"/>
              </a:rPr>
              <a:t>, kľučky s minimálnou dezinfekciou jedenkrát v dennej a jedenkrát v nočnej zmene),</a:t>
            </a:r>
          </a:p>
          <a:p>
            <a:pPr lvl="0" algn="just">
              <a:lnSpc>
                <a:spcPct val="107000"/>
              </a:lnSpc>
              <a:buFont typeface="Wingdings" panose="05000000000000000000" pitchFamily="2" charset="2"/>
              <a:buChar char="v"/>
            </a:pPr>
            <a:r>
              <a:rPr lang="sk-SK" sz="1800" dirty="0">
                <a:effectLst/>
                <a:latin typeface="Times New Roman" panose="02020603050405020304" pitchFamily="18" charset="0"/>
                <a:ea typeface="Times New Roman" panose="02020603050405020304" pitchFamily="18" charset="0"/>
              </a:rPr>
              <a:t>dezinfekcia priestorov prostredníctvom </a:t>
            </a:r>
            <a:r>
              <a:rPr lang="sk-SK" sz="1800" dirty="0" err="1">
                <a:effectLst/>
                <a:latin typeface="Times New Roman" panose="02020603050405020304" pitchFamily="18" charset="0"/>
                <a:ea typeface="Times New Roman" panose="02020603050405020304" pitchFamily="18" charset="0"/>
              </a:rPr>
              <a:t>germicídnych</a:t>
            </a:r>
            <a:r>
              <a:rPr lang="sk-SK" sz="1800" dirty="0">
                <a:effectLst/>
                <a:latin typeface="Times New Roman" panose="02020603050405020304" pitchFamily="18" charset="0"/>
                <a:ea typeface="Times New Roman" panose="02020603050405020304" pitchFamily="18" charset="0"/>
              </a:rPr>
              <a:t> žiaričov s otvoreným systémom (bez prítomnosti ľudí – napr. v nočnej zmene) pre spoločné priestory, spoločenské miestnosti, čakárne, návštevné miestnosti, chodby a izby klientov </a:t>
            </a:r>
            <a:endParaRPr lang="sk-SK" sz="1800" dirty="0"/>
          </a:p>
        </p:txBody>
      </p:sp>
      <p:sp>
        <p:nvSpPr>
          <p:cNvPr id="5" name="Zástupný objekt pre pätu 3">
            <a:extLst>
              <a:ext uri="{FF2B5EF4-FFF2-40B4-BE49-F238E27FC236}">
                <a16:creationId xmlns:a16="http://schemas.microsoft.com/office/drawing/2014/main" id="{661C6019-BC29-46B8-EE8B-FB1016BF64B6}"/>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962412799"/>
      </p:ext>
    </p:extLst>
  </p:cSld>
  <p:clrMapOvr>
    <a:masterClrMapping/>
  </p:clrMapOvr>
  <p:transition spd="med">
    <p:check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A19D6F-3BD1-78C8-7B57-652900A1F4C2}"/>
              </a:ext>
            </a:extLst>
          </p:cNvPr>
          <p:cNvSpPr>
            <a:spLocks noGrp="1"/>
          </p:cNvSpPr>
          <p:nvPr>
            <p:ph type="title"/>
          </p:nvPr>
        </p:nvSpPr>
        <p:spPr>
          <a:xfrm>
            <a:off x="609600" y="548680"/>
            <a:ext cx="7772400" cy="899120"/>
          </a:xfrm>
        </p:spPr>
        <p:txBody>
          <a:bodyPr/>
          <a:lstStyle/>
          <a:p>
            <a:r>
              <a:rPr lang="sk-SK" dirty="0"/>
              <a:t>Čistenie vzduchu</a:t>
            </a:r>
          </a:p>
        </p:txBody>
      </p:sp>
      <p:sp>
        <p:nvSpPr>
          <p:cNvPr id="3" name="Zástupný objekt pre obsah 2">
            <a:extLst>
              <a:ext uri="{FF2B5EF4-FFF2-40B4-BE49-F238E27FC236}">
                <a16:creationId xmlns:a16="http://schemas.microsoft.com/office/drawing/2014/main" id="{187200CA-B520-029A-9F0F-3D2E7A227826}"/>
              </a:ext>
            </a:extLst>
          </p:cNvPr>
          <p:cNvSpPr>
            <a:spLocks noGrp="1"/>
          </p:cNvSpPr>
          <p:nvPr>
            <p:ph idx="1"/>
          </p:nvPr>
        </p:nvSpPr>
        <p:spPr/>
        <p:txBody>
          <a:bodyPr/>
          <a:lstStyle/>
          <a:p>
            <a:pPr marL="457200" lvl="1" indent="0" algn="just">
              <a:lnSpc>
                <a:spcPct val="107000"/>
              </a:lnSpc>
              <a:buNone/>
            </a:pPr>
            <a:r>
              <a:rPr lang="sk-SK" sz="1800" dirty="0">
                <a:latin typeface="Times New Roman" panose="02020603050405020304" pitchFamily="18" charset="0"/>
                <a:ea typeface="Times New Roman" panose="02020603050405020304" pitchFamily="18" charset="0"/>
              </a:rPr>
              <a:t>Kontrola vetrania </a:t>
            </a:r>
            <a:r>
              <a:rPr lang="sk-SK" sz="1800" dirty="0">
                <a:effectLst/>
                <a:latin typeface="Times New Roman" panose="02020603050405020304" pitchFamily="18" charset="0"/>
                <a:ea typeface="Times New Roman" panose="02020603050405020304" pitchFamily="18" charset="0"/>
              </a:rPr>
              <a:t>izieb a priestorov s pohybom a prítomnosťou ľudí</a:t>
            </a:r>
          </a:p>
          <a:p>
            <a:pPr marL="457200" lvl="1" indent="0" algn="just">
              <a:lnSpc>
                <a:spcPct val="107000"/>
              </a:lnSpc>
              <a:buNone/>
            </a:pPr>
            <a:r>
              <a:rPr lang="sk-SK" sz="1800" dirty="0">
                <a:latin typeface="Times New Roman" panose="02020603050405020304" pitchFamily="18" charset="0"/>
                <a:ea typeface="Times New Roman" panose="02020603050405020304" pitchFamily="18" charset="0"/>
              </a:rPr>
              <a:t>Z</a:t>
            </a:r>
            <a:r>
              <a:rPr lang="sk-SK" sz="1800" dirty="0">
                <a:effectLst/>
                <a:latin typeface="Times New Roman" panose="02020603050405020304" pitchFamily="18" charset="0"/>
                <a:ea typeface="Times New Roman" panose="02020603050405020304" pitchFamily="18" charset="0"/>
              </a:rPr>
              <a:t>abezpečenie častého pobyty klientov na čerstvom vzduchu v trvaní aspoň päť minút jednorazovo.</a:t>
            </a:r>
          </a:p>
          <a:p>
            <a:endParaRPr lang="sk-SK" dirty="0"/>
          </a:p>
        </p:txBody>
      </p:sp>
      <p:pic>
        <p:nvPicPr>
          <p:cNvPr id="4098" name="Picture 2" descr="Kostenlose Foto ältere frau, die mit jemandem draußen im pflegeheim spricht">
            <a:extLst>
              <a:ext uri="{FF2B5EF4-FFF2-40B4-BE49-F238E27FC236}">
                <a16:creationId xmlns:a16="http://schemas.microsoft.com/office/drawing/2014/main" id="{51664A56-4632-044E-D8F0-7C4260E80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996952"/>
            <a:ext cx="3701405" cy="2471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Zástupný objekt pre pätu 3">
            <a:extLst>
              <a:ext uri="{FF2B5EF4-FFF2-40B4-BE49-F238E27FC236}">
                <a16:creationId xmlns:a16="http://schemas.microsoft.com/office/drawing/2014/main" id="{8372EA08-0BA9-7CCE-1AD1-756DD84E1443}"/>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2204771620"/>
      </p:ext>
    </p:extLst>
  </p:cSld>
  <p:clrMapOvr>
    <a:masterClrMapping/>
  </p:clrMapOvr>
  <p:transition spd="med">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A517AC-B3CF-0FF5-82E8-7783E4F032AF}"/>
              </a:ext>
            </a:extLst>
          </p:cNvPr>
          <p:cNvSpPr>
            <a:spLocks noGrp="1"/>
          </p:cNvSpPr>
          <p:nvPr>
            <p:ph type="title"/>
          </p:nvPr>
        </p:nvSpPr>
        <p:spPr>
          <a:xfrm>
            <a:off x="609600" y="548680"/>
            <a:ext cx="7772400" cy="899120"/>
          </a:xfrm>
        </p:spPr>
        <p:txBody>
          <a:bodyPr/>
          <a:lstStyle/>
          <a:p>
            <a:r>
              <a:rPr lang="sk-SK" dirty="0"/>
              <a:t>Definície</a:t>
            </a:r>
          </a:p>
        </p:txBody>
      </p:sp>
      <p:sp>
        <p:nvSpPr>
          <p:cNvPr id="3" name="Zástupný objekt pre obsah 2">
            <a:extLst>
              <a:ext uri="{FF2B5EF4-FFF2-40B4-BE49-F238E27FC236}">
                <a16:creationId xmlns:a16="http://schemas.microsoft.com/office/drawing/2014/main" id="{108FB50C-1F7D-2D97-8D8A-01FA4906040F}"/>
              </a:ext>
            </a:extLst>
          </p:cNvPr>
          <p:cNvSpPr>
            <a:spLocks noGrp="1"/>
          </p:cNvSpPr>
          <p:nvPr>
            <p:ph idx="1"/>
          </p:nvPr>
        </p:nvSpPr>
        <p:spPr>
          <a:xfrm>
            <a:off x="827584" y="1700808"/>
            <a:ext cx="7848872" cy="4320480"/>
          </a:xfrm>
        </p:spPr>
        <p:txBody>
          <a:bodyPr/>
          <a:lstStyle/>
          <a:p>
            <a:pPr indent="228600" algn="just">
              <a:lnSpc>
                <a:spcPct val="150000"/>
              </a:lnSpc>
            </a:pPr>
            <a:r>
              <a:rPr lang="sk-SK" sz="1800" b="1" dirty="0">
                <a:effectLst/>
                <a:latin typeface="Times New Roman" panose="02020603050405020304" pitchFamily="18" charset="0"/>
                <a:ea typeface="Times New Roman" panose="02020603050405020304" pitchFamily="18" charset="0"/>
              </a:rPr>
              <a:t>Rizikové </a:t>
            </a:r>
            <a:r>
              <a:rPr lang="sk-SK" sz="1800" dirty="0">
                <a:effectLst/>
                <a:latin typeface="Times New Roman" panose="02020603050405020304" pitchFamily="18" charset="0"/>
                <a:ea typeface="Times New Roman" panose="02020603050405020304" pitchFamily="18" charset="0"/>
              </a:rPr>
              <a:t>skupiny sú skupiny osôb populácie, u ktorých je predpoklad závažnejšieho priebehu ochorenia. Sú to napríklad osoby vo veku 65 a viac rokov, osoby s chronickým ochorením srdca, ciev, pľúc, obličiek a metabolického systému a osoby s oslabenou imunitou, deti a tehotné ženy.</a:t>
            </a:r>
          </a:p>
          <a:p>
            <a:pPr indent="228600" algn="just">
              <a:lnSpc>
                <a:spcPct val="150000"/>
              </a:lnSpc>
            </a:pPr>
            <a:r>
              <a:rPr lang="sk-SK" sz="1800" b="1" dirty="0">
                <a:effectLst/>
                <a:latin typeface="Times New Roman" panose="02020603050405020304" pitchFamily="18" charset="0"/>
                <a:ea typeface="Times New Roman" panose="02020603050405020304" pitchFamily="18" charset="0"/>
              </a:rPr>
              <a:t>Infekcia: </a:t>
            </a:r>
            <a:r>
              <a:rPr lang="sk-SK" sz="1800" dirty="0">
                <a:effectLst/>
                <a:latin typeface="Times New Roman" panose="02020603050405020304" pitchFamily="18" charset="0"/>
                <a:ea typeface="Times New Roman" panose="02020603050405020304" pitchFamily="18" charset="0"/>
              </a:rPr>
              <a:t>Vniknutie a vývin alebo rozmnožovanie infekčného agensa v makroorganizme. Výsledkom infekcie môže byť klinicky zjavné (</a:t>
            </a:r>
            <a:r>
              <a:rPr lang="sk-SK" sz="1800" dirty="0" err="1">
                <a:effectLst/>
                <a:latin typeface="Times New Roman" panose="02020603050405020304" pitchFamily="18" charset="0"/>
                <a:ea typeface="Times New Roman" panose="02020603050405020304" pitchFamily="18" charset="0"/>
              </a:rPr>
              <a:t>manifestné</a:t>
            </a:r>
            <a:r>
              <a:rPr lang="sk-SK" sz="1800" dirty="0">
                <a:effectLst/>
                <a:latin typeface="Times New Roman" panose="02020603050405020304" pitchFamily="18" charset="0"/>
                <a:ea typeface="Times New Roman" panose="02020603050405020304" pitchFamily="18" charset="0"/>
              </a:rPr>
              <a:t>) ochorenie (typická a atypická infekcia) ako aj infekcia bez klinických príznakov (latentná a </a:t>
            </a:r>
            <a:r>
              <a:rPr lang="sk-SK" sz="1800" dirty="0" err="1">
                <a:effectLst/>
                <a:latin typeface="Times New Roman" panose="02020603050405020304" pitchFamily="18" charset="0"/>
                <a:ea typeface="Times New Roman" panose="02020603050405020304" pitchFamily="18" charset="0"/>
              </a:rPr>
              <a:t>inaparentná</a:t>
            </a:r>
            <a:r>
              <a:rPr lang="sk-SK" sz="1800" dirty="0">
                <a:effectLst/>
                <a:latin typeface="Times New Roman" panose="02020603050405020304" pitchFamily="18" charset="0"/>
                <a:ea typeface="Times New Roman" panose="02020603050405020304" pitchFamily="18" charset="0"/>
              </a:rPr>
              <a:t> infekcia). Prítomnosť živých mikroorganizmov na neživých predmetoch nie je infekcia, ale </a:t>
            </a:r>
            <a:r>
              <a:rPr lang="sk-SK" sz="1800" b="1" dirty="0">
                <a:effectLst/>
                <a:latin typeface="Times New Roman" panose="02020603050405020304" pitchFamily="18" charset="0"/>
                <a:ea typeface="Times New Roman" panose="02020603050405020304" pitchFamily="18" charset="0"/>
              </a:rPr>
              <a:t>kontaminácia</a:t>
            </a:r>
            <a:r>
              <a:rPr lang="sk-SK" sz="1800" dirty="0">
                <a:effectLst/>
                <a:latin typeface="Times New Roman" panose="02020603050405020304" pitchFamily="18" charset="0"/>
                <a:ea typeface="Times New Roman" panose="02020603050405020304" pitchFamily="18" charset="0"/>
              </a:rPr>
              <a:t>. </a:t>
            </a:r>
          </a:p>
          <a:p>
            <a:endParaRPr lang="sk-SK" dirty="0"/>
          </a:p>
        </p:txBody>
      </p:sp>
      <p:sp>
        <p:nvSpPr>
          <p:cNvPr id="5" name="Zástupný objekt pre pätu 3">
            <a:extLst>
              <a:ext uri="{FF2B5EF4-FFF2-40B4-BE49-F238E27FC236}">
                <a16:creationId xmlns:a16="http://schemas.microsoft.com/office/drawing/2014/main" id="{552F6767-B1B2-AC69-D959-2490CEB22E70}"/>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2696165826"/>
      </p:ext>
    </p:extLst>
  </p:cSld>
  <p:clrMapOvr>
    <a:masterClrMapping/>
  </p:clrMapOvr>
  <p:transition spd="med">
    <p:check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FC3EC-9BD8-E51A-2C4C-906E4BA6B689}"/>
              </a:ext>
            </a:extLst>
          </p:cNvPr>
          <p:cNvSpPr>
            <a:spLocks noGrp="1"/>
          </p:cNvSpPr>
          <p:nvPr>
            <p:ph type="title"/>
          </p:nvPr>
        </p:nvSpPr>
        <p:spPr>
          <a:xfrm>
            <a:off x="609600" y="571500"/>
            <a:ext cx="7772400" cy="876300"/>
          </a:xfrm>
        </p:spPr>
        <p:txBody>
          <a:bodyPr wrap="square" anchor="b">
            <a:normAutofit/>
          </a:bodyPr>
          <a:lstStyle/>
          <a:p>
            <a:r>
              <a:rPr lang="sk-SK" dirty="0"/>
              <a:t>Zabezpečenie očkovania</a:t>
            </a:r>
          </a:p>
        </p:txBody>
      </p:sp>
      <p:pic>
        <p:nvPicPr>
          <p:cNvPr id="5" name="Obrázok 4" descr="Corona-Pandemie und ältere Menschen | BAGSO">
            <a:extLst>
              <a:ext uri="{FF2B5EF4-FFF2-40B4-BE49-F238E27FC236}">
                <a16:creationId xmlns:a16="http://schemas.microsoft.com/office/drawing/2014/main" id="{430F3EED-89D2-0736-6008-A07AAF7D2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3009900"/>
            <a:ext cx="3810000" cy="1905000"/>
          </a:xfrm>
          <a:prstGeom prst="rect">
            <a:avLst/>
          </a:prstGeom>
          <a:noFill/>
          <a:ln>
            <a:noFill/>
          </a:ln>
        </p:spPr>
      </p:pic>
      <p:sp>
        <p:nvSpPr>
          <p:cNvPr id="3" name="Zástupný objekt pre obsah 2">
            <a:extLst>
              <a:ext uri="{FF2B5EF4-FFF2-40B4-BE49-F238E27FC236}">
                <a16:creationId xmlns:a16="http://schemas.microsoft.com/office/drawing/2014/main" id="{F3F079CC-B5A1-51B7-A44A-0CC1A2004C72}"/>
              </a:ext>
            </a:extLst>
          </p:cNvPr>
          <p:cNvSpPr>
            <a:spLocks noGrp="1"/>
          </p:cNvSpPr>
          <p:nvPr>
            <p:ph sz="half" idx="2"/>
          </p:nvPr>
        </p:nvSpPr>
        <p:spPr>
          <a:xfrm>
            <a:off x="4800600" y="1905000"/>
            <a:ext cx="3810000" cy="4114800"/>
          </a:xfrm>
        </p:spPr>
        <p:txBody>
          <a:bodyPr wrap="square" anchor="t">
            <a:normAutofit/>
          </a:bodyPr>
          <a:lstStyle/>
          <a:p>
            <a:r>
              <a:rPr lang="sk-SK" dirty="0"/>
              <a:t>Komunikácia s klientmi </a:t>
            </a:r>
          </a:p>
          <a:p>
            <a:r>
              <a:rPr lang="sk-SK" dirty="0"/>
              <a:t>Osveta k očkovaniu</a:t>
            </a:r>
          </a:p>
        </p:txBody>
      </p:sp>
      <p:sp>
        <p:nvSpPr>
          <p:cNvPr id="6" name="Zástupný objekt pre pätu 3">
            <a:extLst>
              <a:ext uri="{FF2B5EF4-FFF2-40B4-BE49-F238E27FC236}">
                <a16:creationId xmlns:a16="http://schemas.microsoft.com/office/drawing/2014/main" id="{FC8053C3-D1AE-3452-D2F7-610FC3995972}"/>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482820542"/>
      </p:ext>
    </p:extLst>
  </p:cSld>
  <p:clrMapOvr>
    <a:masterClrMapping/>
  </p:clrMapOvr>
  <p:transition spd="med">
    <p:check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769CB-81EC-7BEA-4DC0-FC79BAEDECEA}"/>
            </a:ext>
          </a:extLst>
        </p:cNvPr>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3544CC86-5D8E-7D0C-2DEB-E9E488ACC708}"/>
              </a:ext>
            </a:extLst>
          </p:cNvPr>
          <p:cNvSpPr>
            <a:spLocks noGrp="1"/>
          </p:cNvSpPr>
          <p:nvPr>
            <p:ph type="title"/>
          </p:nvPr>
        </p:nvSpPr>
        <p:spPr>
          <a:xfrm>
            <a:off x="609600" y="548680"/>
            <a:ext cx="7772400" cy="899120"/>
          </a:xfrm>
        </p:spPr>
        <p:txBody>
          <a:bodyPr wrap="square" anchor="b">
            <a:normAutofit/>
          </a:bodyPr>
          <a:lstStyle/>
          <a:p>
            <a:r>
              <a:rPr lang="sk-SK" dirty="0"/>
              <a:t>Monitoring ochorenia</a:t>
            </a:r>
          </a:p>
        </p:txBody>
      </p:sp>
      <p:pic>
        <p:nvPicPr>
          <p:cNvPr id="5" name="Obrázok 4" descr="UKE - Presse - Corona-Bilder">
            <a:extLst>
              <a:ext uri="{FF2B5EF4-FFF2-40B4-BE49-F238E27FC236}">
                <a16:creationId xmlns:a16="http://schemas.microsoft.com/office/drawing/2014/main" id="{A185EAB9-E36D-B7E3-E3E2-440BFE26488D}"/>
              </a:ext>
            </a:extLst>
          </p:cNvPr>
          <p:cNvPicPr>
            <a:picLocks noChangeAspect="1"/>
          </p:cNvPicPr>
          <p:nvPr/>
        </p:nvPicPr>
        <p:blipFill>
          <a:blip r:embed="rId2">
            <a:extLst>
              <a:ext uri="{28A0092B-C50C-407E-A947-70E740481C1C}">
                <a14:useLocalDpi xmlns:a14="http://schemas.microsoft.com/office/drawing/2010/main" val="0"/>
              </a:ext>
            </a:extLst>
          </a:blip>
          <a:srcRect t="20444" r="-1" b="-1"/>
          <a:stretch/>
        </p:blipFill>
        <p:spPr bwMode="auto">
          <a:xfrm>
            <a:off x="838200" y="1905000"/>
            <a:ext cx="7772400" cy="4114800"/>
          </a:xfrm>
          <a:prstGeom prst="rect">
            <a:avLst/>
          </a:prstGeom>
          <a:noFill/>
          <a:ln>
            <a:noFill/>
          </a:ln>
        </p:spPr>
      </p:pic>
      <p:sp>
        <p:nvSpPr>
          <p:cNvPr id="2" name="Zástupný objekt pre pätu 3">
            <a:extLst>
              <a:ext uri="{FF2B5EF4-FFF2-40B4-BE49-F238E27FC236}">
                <a16:creationId xmlns:a16="http://schemas.microsoft.com/office/drawing/2014/main" id="{77C15103-40DA-2506-12C9-59BBA9CE722F}"/>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2442006180"/>
      </p:ext>
    </p:extLst>
  </p:cSld>
  <p:clrMapOvr>
    <a:masterClrMapping/>
  </p:clrMapOvr>
  <p:transition spd="med">
    <p:check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BDA19C-B694-B64A-BD02-59054B64C383}"/>
              </a:ext>
            </a:extLst>
          </p:cNvPr>
          <p:cNvSpPr>
            <a:spLocks noGrp="1"/>
          </p:cNvSpPr>
          <p:nvPr>
            <p:ph type="title"/>
          </p:nvPr>
        </p:nvSpPr>
        <p:spPr>
          <a:xfrm>
            <a:off x="609600" y="548680"/>
            <a:ext cx="7772400" cy="899120"/>
          </a:xfrm>
        </p:spPr>
        <p:txBody>
          <a:bodyPr/>
          <a:lstStyle/>
          <a:p>
            <a:r>
              <a:rPr lang="sk-SK" dirty="0"/>
              <a:t>Monitoring psychického stavu</a:t>
            </a:r>
          </a:p>
        </p:txBody>
      </p:sp>
      <p:sp>
        <p:nvSpPr>
          <p:cNvPr id="3" name="Zástupný objekt pre obsah 2">
            <a:extLst>
              <a:ext uri="{FF2B5EF4-FFF2-40B4-BE49-F238E27FC236}">
                <a16:creationId xmlns:a16="http://schemas.microsoft.com/office/drawing/2014/main" id="{081D7A2C-D996-D509-50B2-9BB08E89E9AF}"/>
              </a:ext>
            </a:extLst>
          </p:cNvPr>
          <p:cNvSpPr>
            <a:spLocks noGrp="1"/>
          </p:cNvSpPr>
          <p:nvPr>
            <p:ph idx="1"/>
          </p:nvPr>
        </p:nvSpPr>
        <p:spPr/>
        <p:txBody>
          <a:bodyPr/>
          <a:lstStyle/>
          <a:p>
            <a:r>
              <a:rPr lang="sk-SK" dirty="0"/>
              <a:t>Ak sú klienti dlho izolovaní </a:t>
            </a:r>
            <a:r>
              <a:rPr lang="sk-SK" dirty="0" err="1"/>
              <a:t>minitorujeme</a:t>
            </a:r>
            <a:r>
              <a:rPr lang="sk-SK" dirty="0"/>
              <a:t> ich náladu, potreby a požiadavky</a:t>
            </a:r>
          </a:p>
          <a:p>
            <a:r>
              <a:rPr lang="sk-SK" sz="1800" dirty="0">
                <a:effectLst/>
                <a:latin typeface="Times New Roman" panose="02020603050405020304" pitchFamily="18" charset="0"/>
                <a:ea typeface="Times New Roman" panose="02020603050405020304" pitchFamily="18" charset="0"/>
                <a:cs typeface="Arial" panose="020B0604020202020204" pitchFamily="34" charset="0"/>
              </a:rPr>
              <a:t>Spolupráca s rodinou a priateľmi prijímateľov sociálnej služby (ďalej len „PSS“) v pobytových zariadeniach patrí k základnej filozofii profesionálnej starostlivosti. Pre odborné a efektívne zvládanie </a:t>
            </a:r>
            <a:r>
              <a:rPr lang="sk-SK" sz="1800" dirty="0" err="1">
                <a:effectLst/>
                <a:latin typeface="Times New Roman" panose="02020603050405020304" pitchFamily="18" charset="0"/>
                <a:ea typeface="Times New Roman" panose="02020603050405020304" pitchFamily="18" charset="0"/>
                <a:cs typeface="Arial" panose="020B0604020202020204" pitchFamily="34" charset="0"/>
              </a:rPr>
              <a:t>pandemickej</a:t>
            </a:r>
            <a:r>
              <a:rPr lang="sk-SK" sz="1800" dirty="0">
                <a:effectLst/>
                <a:latin typeface="Times New Roman" panose="02020603050405020304" pitchFamily="18" charset="0"/>
                <a:ea typeface="Times New Roman" panose="02020603050405020304" pitchFamily="18" charset="0"/>
                <a:cs typeface="Arial" panose="020B0604020202020204" pitchFamily="34" charset="0"/>
              </a:rPr>
              <a:t> situácie, ako aj udržania či zlepšenia zdravotného stavu PSS, je dôležitý kontakt s príbuznými a blízkymi vzťahovými osobami. </a:t>
            </a:r>
            <a:endParaRPr lang="sk-SK" sz="1800" dirty="0">
              <a:effectLst/>
              <a:latin typeface="Calibri" panose="020F0502020204030204" pitchFamily="34" charset="0"/>
              <a:ea typeface="Times New Roman" panose="02020603050405020304" pitchFamily="18" charset="0"/>
              <a:cs typeface="Arial" panose="020B0604020202020204" pitchFamily="34" charset="0"/>
            </a:endParaRPr>
          </a:p>
          <a:p>
            <a:endParaRPr lang="sk-SK" sz="1800" dirty="0">
              <a:effectLst/>
              <a:latin typeface="Calibri" panose="020F0502020204030204" pitchFamily="34" charset="0"/>
              <a:ea typeface="Times New Roman" panose="02020603050405020304" pitchFamily="18" charset="0"/>
              <a:cs typeface="Arial" panose="020B0604020202020204" pitchFamily="34" charset="0"/>
            </a:endParaRPr>
          </a:p>
          <a:p>
            <a:endParaRPr lang="sk-SK" sz="1800" dirty="0">
              <a:effectLst/>
              <a:latin typeface="Calibri" panose="020F0502020204030204" pitchFamily="34" charset="0"/>
              <a:ea typeface="Times New Roman" panose="02020603050405020304" pitchFamily="18" charset="0"/>
              <a:cs typeface="Arial" panose="020B0604020202020204" pitchFamily="34" charset="0"/>
            </a:endParaRPr>
          </a:p>
          <a:p>
            <a:endParaRPr lang="sk-SK" dirty="0"/>
          </a:p>
          <a:p>
            <a:endParaRPr lang="sk-SK" dirty="0"/>
          </a:p>
          <a:p>
            <a:endParaRPr lang="sk-SK" dirty="0"/>
          </a:p>
        </p:txBody>
      </p:sp>
      <p:pic>
        <p:nvPicPr>
          <p:cNvPr id="6" name="Obrázok 5" descr="Folgen der Corona-Pandemie für Ältere - Isoliert und ausgeschlossen? Nicht  noch einmal!">
            <a:extLst>
              <a:ext uri="{FF2B5EF4-FFF2-40B4-BE49-F238E27FC236}">
                <a16:creationId xmlns:a16="http://schemas.microsoft.com/office/drawing/2014/main" id="{307D83DC-1F4E-5C03-4D15-BDD5AA986C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645024"/>
            <a:ext cx="2857500" cy="1600200"/>
          </a:xfrm>
          <a:prstGeom prst="rect">
            <a:avLst/>
          </a:prstGeom>
          <a:ln>
            <a:noFill/>
          </a:ln>
          <a:effectLst>
            <a:softEdge rad="112500"/>
          </a:effectLst>
        </p:spPr>
      </p:pic>
      <p:sp>
        <p:nvSpPr>
          <p:cNvPr id="5" name="Zástupný objekt pre pätu 3">
            <a:extLst>
              <a:ext uri="{FF2B5EF4-FFF2-40B4-BE49-F238E27FC236}">
                <a16:creationId xmlns:a16="http://schemas.microsoft.com/office/drawing/2014/main" id="{243D7AFE-B6FD-1B59-963D-554F7C00EAFF}"/>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2361430436"/>
      </p:ext>
    </p:extLst>
  </p:cSld>
  <p:clrMapOvr>
    <a:masterClrMapping/>
  </p:clrMapOvr>
  <p:transition spd="med">
    <p:check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492944-59C8-87D0-9DC8-58E41859262A}"/>
              </a:ext>
            </a:extLst>
          </p:cNvPr>
          <p:cNvSpPr>
            <a:spLocks noGrp="1"/>
          </p:cNvSpPr>
          <p:nvPr>
            <p:ph type="title"/>
          </p:nvPr>
        </p:nvSpPr>
        <p:spPr/>
        <p:txBody>
          <a:bodyPr/>
          <a:lstStyle/>
          <a:p>
            <a:r>
              <a:rPr lang="sk-SK" dirty="0"/>
              <a:t>Spolupráca s príbuznými</a:t>
            </a:r>
          </a:p>
        </p:txBody>
      </p:sp>
      <p:sp>
        <p:nvSpPr>
          <p:cNvPr id="3" name="Zástupný objekt pre obsah 2">
            <a:extLst>
              <a:ext uri="{FF2B5EF4-FFF2-40B4-BE49-F238E27FC236}">
                <a16:creationId xmlns:a16="http://schemas.microsoft.com/office/drawing/2014/main" id="{B06266D9-064F-09D9-B3DB-74F8C5CEAC65}"/>
              </a:ext>
            </a:extLst>
          </p:cNvPr>
          <p:cNvSpPr>
            <a:spLocks noGrp="1"/>
          </p:cNvSpPr>
          <p:nvPr>
            <p:ph idx="1"/>
          </p:nvPr>
        </p:nvSpPr>
        <p:spPr/>
        <p:txBody>
          <a:bodyPr/>
          <a:lstStyle/>
          <a:p>
            <a:r>
              <a:rPr lang="sk-SK" sz="1800" dirty="0">
                <a:effectLst/>
                <a:latin typeface="Times New Roman" panose="02020603050405020304" pitchFamily="18" charset="0"/>
                <a:ea typeface="Times New Roman" panose="02020603050405020304" pitchFamily="18" charset="0"/>
                <a:cs typeface="Arial" panose="020B0604020202020204" pitchFamily="34" charset="0"/>
              </a:rPr>
              <a:t>Príbuzný, alebo blízka osoba PSS je postavená do role návštevníka poskytovanej sociálnej služby. Pri tejto role si musíme uvedomiť, že v skutočnosti nejde o návštevníka zariadenia, ale návštevníka PSS. </a:t>
            </a:r>
            <a:endParaRPr lang="sk-SK" sz="1800" dirty="0">
              <a:effectLst/>
              <a:latin typeface="Calibri" panose="020F0502020204030204" pitchFamily="34" charset="0"/>
              <a:ea typeface="Times New Roman" panose="02020603050405020304" pitchFamily="18" charset="0"/>
              <a:cs typeface="Arial" panose="020B0604020202020204" pitchFamily="34" charset="0"/>
            </a:endParaRPr>
          </a:p>
          <a:p>
            <a:r>
              <a:rPr lang="sk-SK" sz="1800" dirty="0">
                <a:effectLst/>
                <a:latin typeface="Calibri" panose="020F0502020204030204" pitchFamily="34" charset="0"/>
                <a:ea typeface="Times New Roman" panose="02020603050405020304" pitchFamily="18" charset="0"/>
                <a:cs typeface="Arial" panose="020B0604020202020204" pitchFamily="34" charset="0"/>
              </a:rPr>
              <a:t>Príbuzný navštevuje PSS v role otca, matky, dcéry, syna, zaťa, nevesty, vnuka a v iných rolách, v ktorých vytvárajú svoj vzájomný súkromný vzťah. Prejavy týchto vzťahov sa dostávajú nielen do súkromného života klienta, ale sa prenášajú aj do prostredia zariadenia, ako aj samotnej služby (odborných, ako aj obslužných činností).  Preto je potrebné veľmi citlivo vnímať zariadenie sociálnych služieb na jednej strane ako </a:t>
            </a:r>
            <a:r>
              <a:rPr lang="sk-SK" sz="18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pracovné prostredie</a:t>
            </a:r>
            <a:r>
              <a:rPr lang="sk-SK" sz="1800" dirty="0">
                <a:effectLst/>
                <a:latin typeface="Calibri" panose="020F0502020204030204" pitchFamily="34" charset="0"/>
                <a:ea typeface="Times New Roman" panose="02020603050405020304" pitchFamily="18" charset="0"/>
                <a:cs typeface="Arial" panose="020B0604020202020204" pitchFamily="34" charset="0"/>
              </a:rPr>
              <a:t>, v ktorom sa vykonávajú plánované, ale aj neplánované činnosti, ale na druhej strane, je dôležité ponechať v čo najväčšej miere priestor pre súkromie samotným prijímateľom, ako aj ich návštevám. </a:t>
            </a:r>
            <a:endParaRPr lang="sk-SK" dirty="0"/>
          </a:p>
        </p:txBody>
      </p:sp>
      <p:pic>
        <p:nvPicPr>
          <p:cNvPr id="5" name="Obrázok 4" descr="World Press Photo Award: Die Kraft der Umarmung in der Pandemie |  tagesschau.de">
            <a:extLst>
              <a:ext uri="{FF2B5EF4-FFF2-40B4-BE49-F238E27FC236}">
                <a16:creationId xmlns:a16="http://schemas.microsoft.com/office/drawing/2014/main" id="{620C6335-B54E-B159-D35F-94875F038B9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140651"/>
            <a:ext cx="1412549" cy="1412549"/>
          </a:xfrm>
          <a:prstGeom prst="rect">
            <a:avLst/>
          </a:prstGeom>
          <a:noFill/>
          <a:ln>
            <a:noFill/>
          </a:ln>
        </p:spPr>
      </p:pic>
      <p:pic>
        <p:nvPicPr>
          <p:cNvPr id="6" name="Obrázok 5" descr="Geniale Anti-Corona-Idee: Seniorenheim richtet Umarmungsraum ein">
            <a:extLst>
              <a:ext uri="{FF2B5EF4-FFF2-40B4-BE49-F238E27FC236}">
                <a16:creationId xmlns:a16="http://schemas.microsoft.com/office/drawing/2014/main" id="{1CBC2C3A-4981-F06D-31C5-A86E480E78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359531"/>
            <a:ext cx="2092796" cy="1171966"/>
          </a:xfrm>
          <a:prstGeom prst="rect">
            <a:avLst/>
          </a:prstGeom>
          <a:ln>
            <a:noFill/>
          </a:ln>
          <a:effectLst>
            <a:softEdge rad="112500"/>
          </a:effectLst>
        </p:spPr>
      </p:pic>
      <p:sp>
        <p:nvSpPr>
          <p:cNvPr id="7" name="Zástupný objekt pre pätu 3">
            <a:extLst>
              <a:ext uri="{FF2B5EF4-FFF2-40B4-BE49-F238E27FC236}">
                <a16:creationId xmlns:a16="http://schemas.microsoft.com/office/drawing/2014/main" id="{CA398518-7384-958B-407E-4F55DC1B93BC}"/>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3811984447"/>
      </p:ext>
    </p:extLst>
  </p:cSld>
  <p:clrMapOvr>
    <a:masterClrMapping/>
  </p:clrMapOvr>
  <p:transition spd="med">
    <p:check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2313" y="4797152"/>
            <a:ext cx="7772400" cy="666191"/>
          </a:xfrm>
        </p:spPr>
        <p:txBody>
          <a:bodyPr/>
          <a:lstStyle/>
          <a:p>
            <a:r>
              <a:rPr lang="sk-SK" dirty="0"/>
              <a:t>Ďakujeme za pozornosť</a:t>
            </a:r>
            <a:br>
              <a:rPr lang="sk-SK" dirty="0"/>
            </a:br>
            <a:endParaRPr lang="sk-SK" dirty="0"/>
          </a:p>
        </p:txBody>
      </p:sp>
      <p:sp>
        <p:nvSpPr>
          <p:cNvPr id="3" name="Zástupný objekt pre text 2"/>
          <p:cNvSpPr>
            <a:spLocks noGrp="1"/>
          </p:cNvSpPr>
          <p:nvPr>
            <p:ph type="body" idx="1"/>
          </p:nvPr>
        </p:nvSpPr>
        <p:spPr>
          <a:xfrm>
            <a:off x="722313" y="1124744"/>
            <a:ext cx="7772400" cy="4464496"/>
          </a:xfrm>
        </p:spPr>
        <p:txBody>
          <a:bodyPr/>
          <a:lstStyle/>
          <a:p>
            <a:endParaRPr lang="sk-SK" sz="1600" b="0" i="0" dirty="0">
              <a:solidFill>
                <a:srgbClr val="222222"/>
              </a:solidFill>
              <a:effectLst/>
              <a:latin typeface="Arial" panose="020B0604020202020204" pitchFamily="34" charset="0"/>
            </a:endParaRPr>
          </a:p>
          <a:p>
            <a:endParaRPr lang="sk-SK" sz="1600" dirty="0">
              <a:solidFill>
                <a:srgbClr val="222222"/>
              </a:solidFill>
              <a:latin typeface="Arial" panose="020B0604020202020204" pitchFamily="34" charset="0"/>
            </a:endParaRPr>
          </a:p>
          <a:p>
            <a:endParaRPr lang="sk-SK" sz="1600" b="0" i="0" dirty="0">
              <a:solidFill>
                <a:srgbClr val="222222"/>
              </a:solidFill>
              <a:effectLst/>
              <a:latin typeface="Arial" panose="020B0604020202020204" pitchFamily="34" charset="0"/>
            </a:endParaRPr>
          </a:p>
          <a:p>
            <a:endParaRPr lang="sk-SK" sz="1600" dirty="0">
              <a:solidFill>
                <a:srgbClr val="222222"/>
              </a:solidFill>
              <a:latin typeface="Arial" panose="020B0604020202020204" pitchFamily="34" charset="0"/>
            </a:endParaRPr>
          </a:p>
          <a:p>
            <a:r>
              <a:rPr lang="sk-SK" sz="1600" b="0" i="0" dirty="0">
                <a:solidFill>
                  <a:srgbClr val="222222"/>
                </a:solidFill>
                <a:effectLst/>
                <a:latin typeface="Arial" panose="020B0604020202020204" pitchFamily="34" charset="0"/>
              </a:rPr>
              <a:t>Vzdelávací materiál bol ako výstup vložený do systému ERASMUS  len v slovenskom jazyku, pretože tento materiál bol vytvorený hlavne pre slovenského partnera a organizácie v Európskej únii, ktoré nemajú vzdelávacie programy v rámci </a:t>
            </a:r>
            <a:r>
              <a:rPr lang="sk-SK" sz="1600" b="0" i="0" dirty="0" err="1">
                <a:solidFill>
                  <a:srgbClr val="222222"/>
                </a:solidFill>
                <a:effectLst/>
                <a:latin typeface="Arial" panose="020B0604020202020204" pitchFamily="34" charset="0"/>
              </a:rPr>
              <a:t>hygienicko</a:t>
            </a:r>
            <a:r>
              <a:rPr lang="sk-SK" sz="1600" b="0" i="0" dirty="0">
                <a:solidFill>
                  <a:srgbClr val="222222"/>
                </a:solidFill>
                <a:effectLst/>
                <a:latin typeface="Arial" panose="020B0604020202020204" pitchFamily="34" charset="0"/>
              </a:rPr>
              <a:t> epidemiologických tém ešte spracované. Nemeckí partneri sú v tejto oblasti ďalej.  Vzdelávací program, ktorý bol spoločne vytvorený s nemeckým partnerom  preto pôjde v rámci udržateľnosti projektu  ešte do akreditačného procesu na Ministerstvo školstva. Nemecký partner tento materiál nepotrebuje akreditovať. Opatrovatelia a sestry v Nemecku majú už v rámci trojročného vzdelávacieho programu hygienu a epidemiológiu ako predmet. </a:t>
            </a:r>
          </a:p>
          <a:p>
            <a:endParaRPr lang="sk-SK" sz="1400" dirty="0">
              <a:solidFill>
                <a:srgbClr val="222222"/>
              </a:solidFill>
              <a:latin typeface="Arial" panose="020B0604020202020204" pitchFamily="34" charset="0"/>
            </a:endParaRPr>
          </a:p>
          <a:p>
            <a:endParaRPr lang="sk-SK" sz="1400" dirty="0">
              <a:solidFill>
                <a:srgbClr val="222222"/>
              </a:solidFill>
              <a:latin typeface="Arial" panose="020B0604020202020204" pitchFamily="34" charset="0"/>
            </a:endParaRPr>
          </a:p>
          <a:p>
            <a:endParaRPr lang="sk-SK" sz="1400" dirty="0">
              <a:solidFill>
                <a:srgbClr val="222222"/>
              </a:solidFill>
              <a:latin typeface="Arial" panose="020B0604020202020204" pitchFamily="34" charset="0"/>
            </a:endParaRPr>
          </a:p>
          <a:p>
            <a:endParaRPr lang="sk-SK" sz="1400" dirty="0">
              <a:solidFill>
                <a:srgbClr val="222222"/>
              </a:solidFill>
              <a:latin typeface="Arial" panose="020B0604020202020204" pitchFamily="34" charset="0"/>
            </a:endParaRPr>
          </a:p>
          <a:p>
            <a:endParaRPr lang="sk-SK" sz="1400" dirty="0">
              <a:solidFill>
                <a:srgbClr val="222222"/>
              </a:solidFill>
              <a:latin typeface="Arial" panose="020B0604020202020204" pitchFamily="34" charset="0"/>
            </a:endParaRPr>
          </a:p>
          <a:p>
            <a:br>
              <a:rPr lang="sk-SK" sz="1400" dirty="0"/>
            </a:br>
            <a:endParaRPr lang="sk-SK" sz="1400" dirty="0"/>
          </a:p>
          <a:p>
            <a:endParaRPr lang="sk-SK" dirty="0"/>
          </a:p>
        </p:txBody>
      </p:sp>
      <p:sp>
        <p:nvSpPr>
          <p:cNvPr id="4" name="Zástupný objekt pre pätu 3"/>
          <p:cNvSpPr>
            <a:spLocks noGrp="1"/>
          </p:cNvSpPr>
          <p:nvPr>
            <p:ph type="ftr" sz="quarter" idx="11"/>
          </p:nvPr>
        </p:nvSpPr>
        <p:spPr>
          <a:xfrm>
            <a:off x="611560" y="5841504"/>
            <a:ext cx="8208912" cy="666191"/>
          </a:xfrm>
        </p:spPr>
        <p:txBody>
          <a:bodyPr/>
          <a:lstStyle/>
          <a:p>
            <a:pPr>
              <a:defRPr/>
            </a:pPr>
            <a:r>
              <a:rPr lang="cs-CZ" sz="1100" dirty="0"/>
              <a:t>Projekt ERASMUS +; 2022-1-SK01-KA210-VET-000084541- </a:t>
            </a:r>
            <a:r>
              <a:rPr lang="de-DE" sz="1100" b="1" kern="0" dirty="0" err="1">
                <a:effectLst/>
                <a:latin typeface="Times New Roman" panose="02020603050405020304" pitchFamily="18" charset="0"/>
                <a:ea typeface="Calibri" panose="020F0502020204030204" pitchFamily="34" charset="0"/>
              </a:rPr>
              <a:t>Financované</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Európskou</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úniou</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Vyjadrené</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názory</a:t>
            </a:r>
            <a:r>
              <a:rPr lang="de-DE" sz="1100" b="1" kern="0" dirty="0">
                <a:effectLst/>
                <a:latin typeface="Times New Roman" panose="02020603050405020304" pitchFamily="18" charset="0"/>
                <a:ea typeface="Calibri" panose="020F0502020204030204" pitchFamily="34" charset="0"/>
              </a:rPr>
              <a:t> a </a:t>
            </a:r>
            <a:r>
              <a:rPr lang="de-DE" sz="1100" b="1" kern="0" dirty="0" err="1">
                <a:effectLst/>
                <a:latin typeface="Times New Roman" panose="02020603050405020304" pitchFamily="18" charset="0"/>
                <a:ea typeface="Calibri" panose="020F0502020204030204" pitchFamily="34" charset="0"/>
              </a:rPr>
              <a:t>postoje</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sú</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názormi</a:t>
            </a:r>
            <a:r>
              <a:rPr lang="de-DE" sz="1100" b="1" kern="0" dirty="0">
                <a:effectLst/>
                <a:latin typeface="Times New Roman" panose="02020603050405020304" pitchFamily="18" charset="0"/>
                <a:ea typeface="Calibri" panose="020F0502020204030204" pitchFamily="34" charset="0"/>
              </a:rPr>
              <a:t> a </a:t>
            </a:r>
            <a:r>
              <a:rPr lang="de-DE" sz="1100" b="1" kern="0" dirty="0" err="1">
                <a:effectLst/>
                <a:latin typeface="Times New Roman" panose="02020603050405020304" pitchFamily="18" charset="0"/>
                <a:ea typeface="Calibri" panose="020F0502020204030204" pitchFamily="34" charset="0"/>
              </a:rPr>
              <a:t>vyhláseniami</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autora</a:t>
            </a:r>
            <a:r>
              <a:rPr lang="de-DE" sz="1100" b="1" kern="0" dirty="0">
                <a:effectLst/>
                <a:latin typeface="Times New Roman" panose="02020603050405020304" pitchFamily="18" charset="0"/>
                <a:ea typeface="Calibri" panose="020F0502020204030204" pitchFamily="34" charset="0"/>
              </a:rPr>
              <a:t>(-</a:t>
            </a:r>
            <a:r>
              <a:rPr lang="de-DE" sz="1100" b="1" kern="0" dirty="0" err="1">
                <a:effectLst/>
                <a:latin typeface="Times New Roman" panose="02020603050405020304" pitchFamily="18" charset="0"/>
                <a:ea typeface="Calibri" panose="020F0502020204030204" pitchFamily="34" charset="0"/>
              </a:rPr>
              <a:t>ov</a:t>
            </a:r>
            <a:r>
              <a:rPr lang="de-DE" sz="1100" b="1" kern="0" dirty="0">
                <a:effectLst/>
                <a:latin typeface="Times New Roman" panose="02020603050405020304" pitchFamily="18" charset="0"/>
                <a:ea typeface="Calibri" panose="020F0502020204030204" pitchFamily="34" charset="0"/>
              </a:rPr>
              <a:t>) a </a:t>
            </a:r>
            <a:r>
              <a:rPr lang="de-DE" sz="1100" b="1" kern="0" dirty="0" err="1">
                <a:effectLst/>
                <a:latin typeface="Times New Roman" panose="02020603050405020304" pitchFamily="18" charset="0"/>
                <a:ea typeface="Calibri" panose="020F0502020204030204" pitchFamily="34" charset="0"/>
              </a:rPr>
              <a:t>nemusia</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nevyhnutne</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odrážať</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názory</a:t>
            </a:r>
            <a:r>
              <a:rPr lang="de-DE" sz="1100" b="1" kern="0" dirty="0">
                <a:effectLst/>
                <a:latin typeface="Times New Roman" panose="02020603050405020304" pitchFamily="18" charset="0"/>
                <a:ea typeface="Calibri" panose="020F0502020204030204" pitchFamily="34" charset="0"/>
              </a:rPr>
              <a:t> a </a:t>
            </a:r>
            <a:r>
              <a:rPr lang="de-DE" sz="1100" b="1" kern="0" dirty="0" err="1">
                <a:effectLst/>
                <a:latin typeface="Times New Roman" panose="02020603050405020304" pitchFamily="18" charset="0"/>
                <a:ea typeface="Calibri" panose="020F0502020204030204" pitchFamily="34" charset="0"/>
              </a:rPr>
              <a:t>stanoviská</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Európskej</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únie</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alebo</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Európskej</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výkonnej</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agentúry</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pre</a:t>
            </a:r>
            <a:r>
              <a:rPr lang="de-DE" sz="1100" b="1" kern="0" dirty="0">
                <a:effectLst/>
                <a:latin typeface="Times New Roman" panose="02020603050405020304" pitchFamily="18" charset="0"/>
                <a:ea typeface="Calibri" panose="020F0502020204030204" pitchFamily="34" charset="0"/>
              </a:rPr>
              <a:t> </a:t>
            </a:r>
            <a:r>
              <a:rPr lang="de-DE" sz="1100" b="1" kern="0" dirty="0" err="1">
                <a:effectLst/>
                <a:latin typeface="Times New Roman" panose="02020603050405020304" pitchFamily="18" charset="0"/>
                <a:ea typeface="Calibri" panose="020F0502020204030204" pitchFamily="34" charset="0"/>
              </a:rPr>
              <a:t>vzdelávanie</a:t>
            </a:r>
            <a:r>
              <a:rPr lang="de-DE" sz="1100" b="1" kern="0" dirty="0">
                <a:effectLst/>
                <a:latin typeface="Times New Roman" panose="02020603050405020304" pitchFamily="18" charset="0"/>
                <a:ea typeface="Calibri" panose="020F0502020204030204" pitchFamily="34" charset="0"/>
              </a:rPr>
              <a:t> a </a:t>
            </a:r>
            <a:r>
              <a:rPr lang="de-DE" sz="1100" b="1" kern="0" dirty="0" err="1">
                <a:effectLst/>
                <a:latin typeface="Times New Roman" panose="02020603050405020304" pitchFamily="18" charset="0"/>
                <a:ea typeface="Calibri" panose="020F0502020204030204" pitchFamily="34" charset="0"/>
              </a:rPr>
              <a:t>kultúru</a:t>
            </a:r>
            <a:r>
              <a:rPr lang="de-DE" sz="1100" b="1" kern="0" dirty="0">
                <a:effectLst/>
                <a:latin typeface="Times New Roman" panose="02020603050405020304" pitchFamily="18" charset="0"/>
                <a:ea typeface="Calibri" panose="020F0502020204030204" pitchFamily="34" charset="0"/>
              </a:rPr>
              <a:t> (EACEA). </a:t>
            </a:r>
            <a:r>
              <a:rPr lang="en-GB" sz="1100" b="1" kern="0" dirty="0" err="1">
                <a:effectLst/>
                <a:latin typeface="Times New Roman" panose="02020603050405020304" pitchFamily="18" charset="0"/>
                <a:ea typeface="Calibri" panose="020F0502020204030204" pitchFamily="34" charset="0"/>
              </a:rPr>
              <a:t>Európska</a:t>
            </a:r>
            <a:r>
              <a:rPr lang="en-GB" sz="1100" b="1" kern="0" dirty="0">
                <a:effectLst/>
                <a:latin typeface="Times New Roman" panose="02020603050405020304" pitchFamily="18" charset="0"/>
                <a:ea typeface="Calibri" panose="020F0502020204030204" pitchFamily="34" charset="0"/>
              </a:rPr>
              <a:t> </a:t>
            </a:r>
            <a:r>
              <a:rPr lang="en-GB" sz="1100" b="1" kern="0" dirty="0" err="1">
                <a:effectLst/>
                <a:latin typeface="Times New Roman" panose="02020603050405020304" pitchFamily="18" charset="0"/>
                <a:ea typeface="Calibri" panose="020F0502020204030204" pitchFamily="34" charset="0"/>
              </a:rPr>
              <a:t>únia</a:t>
            </a:r>
            <a:r>
              <a:rPr lang="en-GB" sz="1100" b="1" kern="0" dirty="0">
                <a:effectLst/>
                <a:latin typeface="Times New Roman" panose="02020603050405020304" pitchFamily="18" charset="0"/>
                <a:ea typeface="Calibri" panose="020F0502020204030204" pitchFamily="34" charset="0"/>
              </a:rPr>
              <a:t> ani EACEA za ne </a:t>
            </a:r>
            <a:r>
              <a:rPr lang="en-GB" sz="1100" b="1" kern="0" dirty="0" err="1">
                <a:effectLst/>
                <a:latin typeface="Times New Roman" panose="02020603050405020304" pitchFamily="18" charset="0"/>
                <a:ea typeface="Calibri" panose="020F0502020204030204" pitchFamily="34" charset="0"/>
              </a:rPr>
              <a:t>nepreberajú</a:t>
            </a:r>
            <a:r>
              <a:rPr lang="en-GB" sz="1100" b="1" kern="0" dirty="0">
                <a:effectLst/>
                <a:latin typeface="Times New Roman" panose="02020603050405020304" pitchFamily="18" charset="0"/>
                <a:ea typeface="Calibri" panose="020F0502020204030204" pitchFamily="34" charset="0"/>
              </a:rPr>
              <a:t> </a:t>
            </a:r>
            <a:r>
              <a:rPr lang="en-GB" sz="1100" b="1" kern="0" dirty="0" err="1">
                <a:effectLst/>
                <a:latin typeface="Times New Roman" panose="02020603050405020304" pitchFamily="18" charset="0"/>
                <a:ea typeface="Calibri" panose="020F0502020204030204" pitchFamily="34" charset="0"/>
              </a:rPr>
              <a:t>žiadnu</a:t>
            </a:r>
            <a:r>
              <a:rPr lang="en-GB" sz="1100" b="1" kern="0" dirty="0">
                <a:effectLst/>
                <a:latin typeface="Times New Roman" panose="02020603050405020304" pitchFamily="18" charset="0"/>
                <a:ea typeface="Calibri" panose="020F0502020204030204" pitchFamily="34" charset="0"/>
              </a:rPr>
              <a:t> </a:t>
            </a:r>
            <a:r>
              <a:rPr lang="en-GB" sz="1100" b="1" kern="0" dirty="0" err="1">
                <a:effectLst/>
                <a:latin typeface="Times New Roman" panose="02020603050405020304" pitchFamily="18" charset="0"/>
                <a:ea typeface="Calibri" panose="020F0502020204030204" pitchFamily="34" charset="0"/>
              </a:rPr>
              <a:t>zodpovednosť</a:t>
            </a:r>
            <a:r>
              <a:rPr lang="en-GB" sz="1100" b="1" kern="0" dirty="0">
                <a:effectLst/>
                <a:latin typeface="Times New Roman" panose="02020603050405020304" pitchFamily="18" charset="0"/>
                <a:ea typeface="Calibri" panose="020F0502020204030204" pitchFamily="34" charset="0"/>
              </a:rPr>
              <a:t>.</a:t>
            </a:r>
            <a:endParaRPr lang="cs-CZ" sz="1100" dirty="0"/>
          </a:p>
        </p:txBody>
      </p:sp>
      <p:pic>
        <p:nvPicPr>
          <p:cNvPr id="5" name="Obrázok 4" descr="Obrázok, na ktorom je text, písmo, logo, elektrická modrá&#10;&#10;Automaticky generovaný popis">
            <a:extLst>
              <a:ext uri="{FF2B5EF4-FFF2-40B4-BE49-F238E27FC236}">
                <a16:creationId xmlns:a16="http://schemas.microsoft.com/office/drawing/2014/main" id="{5C10750B-5A77-E91A-AA2B-8424745AB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19593"/>
            <a:ext cx="2475491" cy="519346"/>
          </a:xfrm>
          <a:prstGeom prst="rect">
            <a:avLst/>
          </a:prstGeom>
        </p:spPr>
      </p:pic>
    </p:spTree>
    <p:extLst>
      <p:ext uri="{BB962C8B-B14F-4D97-AF65-F5344CB8AC3E}">
        <p14:creationId xmlns:p14="http://schemas.microsoft.com/office/powerpoint/2010/main" val="378678192"/>
      </p:ext>
    </p:extLst>
  </p:cSld>
  <p:clrMapOvr>
    <a:masterClrMapping/>
  </p:clrMapOvr>
  <p:transition spd="med">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415BD3-1CA9-6922-63BA-E4D945684044}"/>
              </a:ext>
            </a:extLst>
          </p:cNvPr>
          <p:cNvSpPr>
            <a:spLocks noGrp="1"/>
          </p:cNvSpPr>
          <p:nvPr>
            <p:ph type="title"/>
          </p:nvPr>
        </p:nvSpPr>
        <p:spPr>
          <a:xfrm>
            <a:off x="609600" y="620688"/>
            <a:ext cx="7772400" cy="827112"/>
          </a:xfrm>
        </p:spPr>
        <p:txBody>
          <a:bodyPr/>
          <a:lstStyle/>
          <a:p>
            <a:r>
              <a:rPr lang="sk-SK" dirty="0"/>
              <a:t>Definície</a:t>
            </a:r>
          </a:p>
        </p:txBody>
      </p:sp>
      <p:sp>
        <p:nvSpPr>
          <p:cNvPr id="3" name="Zástupný objekt pre obsah 2">
            <a:extLst>
              <a:ext uri="{FF2B5EF4-FFF2-40B4-BE49-F238E27FC236}">
                <a16:creationId xmlns:a16="http://schemas.microsoft.com/office/drawing/2014/main" id="{4B358B42-0A5D-A328-C4B6-BDE515213D9F}"/>
              </a:ext>
            </a:extLst>
          </p:cNvPr>
          <p:cNvSpPr>
            <a:spLocks noGrp="1"/>
          </p:cNvSpPr>
          <p:nvPr>
            <p:ph idx="1"/>
          </p:nvPr>
        </p:nvSpPr>
        <p:spPr/>
        <p:txBody>
          <a:bodyPr/>
          <a:lstStyle/>
          <a:p>
            <a:pPr indent="228600" algn="just"/>
            <a:r>
              <a:rPr lang="sk-SK" sz="1800" b="1" dirty="0" err="1">
                <a:effectLst/>
                <a:latin typeface="Times New Roman" panose="02020603050405020304" pitchFamily="18" charset="0"/>
                <a:ea typeface="Times New Roman" panose="02020603050405020304" pitchFamily="18" charset="0"/>
              </a:rPr>
              <a:t>Infektivita</a:t>
            </a:r>
            <a:r>
              <a:rPr lang="sk-SK" sz="1800" b="1" dirty="0">
                <a:effectLst/>
                <a:latin typeface="Times New Roman" panose="02020603050405020304" pitchFamily="18"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pPr indent="0" algn="just">
              <a:buNone/>
            </a:pPr>
            <a:r>
              <a:rPr lang="sk-SK" sz="1800" dirty="0">
                <a:effectLst/>
                <a:latin typeface="Times New Roman" panose="02020603050405020304" pitchFamily="18" charset="0"/>
                <a:ea typeface="Times New Roman" panose="02020603050405020304" pitchFamily="18" charset="0"/>
              </a:rPr>
              <a:t>Vlastnosť biologického agensa, ktorá odráža relatívnu ľahkosť, s akou tento dokáže preniknúť a pomnožiť sa v hostiteľskom organizme. Patogény s vysokou </a:t>
            </a:r>
            <a:r>
              <a:rPr lang="sk-SK" sz="1800" dirty="0" err="1">
                <a:effectLst/>
                <a:latin typeface="Times New Roman" panose="02020603050405020304" pitchFamily="18" charset="0"/>
                <a:ea typeface="Times New Roman" panose="02020603050405020304" pitchFamily="18" charset="0"/>
              </a:rPr>
              <a:t>infektivitou</a:t>
            </a:r>
            <a:r>
              <a:rPr lang="sk-SK" sz="1800" dirty="0">
                <a:effectLst/>
                <a:latin typeface="Times New Roman" panose="02020603050405020304" pitchFamily="18" charset="0"/>
                <a:ea typeface="Times New Roman" panose="02020603050405020304" pitchFamily="18" charset="0"/>
              </a:rPr>
              <a:t> majú nízku infekčnú dávku a dokážu vyvolať ochorenie pri preniknutí malého počtu infekčných partikúl do organizmu. </a:t>
            </a:r>
            <a:r>
              <a:rPr lang="sk-SK" sz="1800" dirty="0" err="1">
                <a:effectLst/>
                <a:latin typeface="Times New Roman" panose="02020603050405020304" pitchFamily="18" charset="0"/>
                <a:ea typeface="Times New Roman" panose="02020603050405020304" pitchFamily="18" charset="0"/>
              </a:rPr>
              <a:t>Infektivita</a:t>
            </a:r>
            <a:r>
              <a:rPr lang="sk-SK" sz="1800" dirty="0">
                <a:effectLst/>
                <a:latin typeface="Times New Roman" panose="02020603050405020304" pitchFamily="18" charset="0"/>
                <a:ea typeface="Times New Roman" panose="02020603050405020304" pitchFamily="18" charset="0"/>
              </a:rPr>
              <a:t> nemá žiadny vzťah k inkubačnému času a k závažnosti vyvolaného ochorenia. </a:t>
            </a:r>
          </a:p>
          <a:p>
            <a:pPr indent="228600" algn="just"/>
            <a:r>
              <a:rPr lang="sk-SK" sz="1800" b="1" dirty="0" err="1">
                <a:effectLst/>
                <a:latin typeface="Times New Roman" panose="02020603050405020304" pitchFamily="18" charset="0"/>
                <a:ea typeface="Times New Roman" panose="02020603050405020304" pitchFamily="18" charset="0"/>
              </a:rPr>
              <a:t>Invazivita</a:t>
            </a:r>
            <a:r>
              <a:rPr lang="sk-SK" sz="1800" b="1" dirty="0">
                <a:effectLst/>
                <a:latin typeface="Times New Roman" panose="02020603050405020304" pitchFamily="18"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pPr indent="0" algn="just">
              <a:buNone/>
            </a:pPr>
            <a:r>
              <a:rPr lang="sk-SK" sz="1800" dirty="0">
                <a:effectLst/>
                <a:latin typeface="Times New Roman" panose="02020603050405020304" pitchFamily="18" charset="0"/>
                <a:ea typeface="Times New Roman" panose="02020603050405020304" pitchFamily="18" charset="0"/>
              </a:rPr>
              <a:t>Schopnosť mikróbov prenikať do tkanív hostiteľa, množiť sa v nich a svojou prítomnosťou a produkciou svojich metabolitov poškodzovať vitálne funkcie makroorganizmu. </a:t>
            </a:r>
          </a:p>
          <a:p>
            <a:pPr marL="0" indent="0">
              <a:buNone/>
            </a:pPr>
            <a:endParaRPr lang="sk-SK" dirty="0"/>
          </a:p>
        </p:txBody>
      </p:sp>
      <p:sp>
        <p:nvSpPr>
          <p:cNvPr id="5" name="Zástupný objekt pre pätu 3">
            <a:extLst>
              <a:ext uri="{FF2B5EF4-FFF2-40B4-BE49-F238E27FC236}">
                <a16:creationId xmlns:a16="http://schemas.microsoft.com/office/drawing/2014/main" id="{A66D4BAF-6365-E75C-54F9-D64F952AEAAD}"/>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1145254683"/>
      </p:ext>
    </p:extLst>
  </p:cSld>
  <p:clrMapOvr>
    <a:masterClrMapping/>
  </p:clrMapOvr>
  <p:transition spd="med">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720587-A16E-F574-D491-03B270DB2867}"/>
              </a:ext>
            </a:extLst>
          </p:cNvPr>
          <p:cNvSpPr>
            <a:spLocks noGrp="1"/>
          </p:cNvSpPr>
          <p:nvPr>
            <p:ph type="title"/>
          </p:nvPr>
        </p:nvSpPr>
        <p:spPr>
          <a:xfrm>
            <a:off x="609600" y="692696"/>
            <a:ext cx="7772400" cy="755104"/>
          </a:xfrm>
        </p:spPr>
        <p:txBody>
          <a:bodyPr/>
          <a:lstStyle/>
          <a:p>
            <a:r>
              <a:rPr lang="sk-SK" dirty="0"/>
              <a:t>Definície</a:t>
            </a:r>
          </a:p>
        </p:txBody>
      </p:sp>
      <p:sp>
        <p:nvSpPr>
          <p:cNvPr id="3" name="Zástupný objekt pre obsah 2">
            <a:extLst>
              <a:ext uri="{FF2B5EF4-FFF2-40B4-BE49-F238E27FC236}">
                <a16:creationId xmlns:a16="http://schemas.microsoft.com/office/drawing/2014/main" id="{F0F4D8E7-479D-35BD-EBF3-AE8227EE4EDD}"/>
              </a:ext>
            </a:extLst>
          </p:cNvPr>
          <p:cNvSpPr>
            <a:spLocks noGrp="1"/>
          </p:cNvSpPr>
          <p:nvPr>
            <p:ph idx="1"/>
          </p:nvPr>
        </p:nvSpPr>
        <p:spPr/>
        <p:txBody>
          <a:bodyPr/>
          <a:lstStyle/>
          <a:p>
            <a:pPr indent="228600" algn="just"/>
            <a:r>
              <a:rPr lang="sk-SK" sz="1800" b="1" dirty="0">
                <a:effectLst/>
                <a:latin typeface="Times New Roman" panose="02020603050405020304" pitchFamily="18" charset="0"/>
                <a:ea typeface="Times New Roman" panose="02020603050405020304" pitchFamily="18" charset="0"/>
              </a:rPr>
              <a:t>Izolácia: </a:t>
            </a:r>
            <a:r>
              <a:rPr lang="sk-SK" sz="1800" dirty="0">
                <a:effectLst/>
                <a:latin typeface="Times New Roman" panose="02020603050405020304" pitchFamily="18" charset="0"/>
                <a:ea typeface="Times New Roman" panose="02020603050405020304" pitchFamily="18" charset="0"/>
              </a:rPr>
              <a:t>Oddelenie pacientov (klientov) postihnutých chorobou od ostatných ľudí, aby sa zabránilo ďalšiemu šíreniu choroby na komunitu alebo zdravotných (sociálnych) pracovníkov. </a:t>
            </a:r>
          </a:p>
          <a:p>
            <a:pPr indent="228600" algn="just"/>
            <a:r>
              <a:rPr lang="sk-SK" sz="1800" b="1" dirty="0">
                <a:effectLst/>
                <a:latin typeface="Times New Roman" panose="02020603050405020304" pitchFamily="18" charset="0"/>
                <a:ea typeface="Times New Roman" panose="02020603050405020304" pitchFamily="18" charset="0"/>
              </a:rPr>
              <a:t>Karanténne opatrenia = karanténa </a:t>
            </a:r>
            <a:endParaRPr lang="sk-SK" sz="1800" dirty="0">
              <a:effectLst/>
              <a:latin typeface="Times New Roman" panose="02020603050405020304" pitchFamily="18" charset="0"/>
              <a:ea typeface="Times New Roman" panose="02020603050405020304" pitchFamily="18" charset="0"/>
            </a:endParaRPr>
          </a:p>
          <a:p>
            <a:pPr indent="0" algn="just">
              <a:buNone/>
            </a:pPr>
            <a:r>
              <a:rPr lang="sk-SK" sz="1800" dirty="0">
                <a:effectLst/>
                <a:latin typeface="Times New Roman" panose="02020603050405020304" pitchFamily="18" charset="0"/>
                <a:ea typeface="Times New Roman" panose="02020603050405020304" pitchFamily="18" charset="0"/>
              </a:rPr>
              <a:t>Zvýšený zdravotný dozor a lekársky dohľad. </a:t>
            </a:r>
          </a:p>
          <a:p>
            <a:pPr indent="228600" algn="just"/>
            <a:r>
              <a:rPr lang="sk-SK" sz="1800" b="1" dirty="0">
                <a:effectLst/>
                <a:latin typeface="Times New Roman" panose="02020603050405020304" pitchFamily="18" charset="0"/>
                <a:ea typeface="Times New Roman" panose="02020603050405020304" pitchFamily="18" charset="0"/>
              </a:rPr>
              <a:t>Kontakty </a:t>
            </a:r>
            <a:r>
              <a:rPr lang="sk-SK" sz="1800" b="1" dirty="0">
                <a:latin typeface="Times New Roman" panose="02020603050405020304" pitchFamily="18" charset="0"/>
                <a:ea typeface="Times New Roman" panose="02020603050405020304" pitchFamily="18" charset="0"/>
              </a:rPr>
              <a:t>- </a:t>
            </a:r>
            <a:r>
              <a:rPr lang="sk-SK" sz="1800" dirty="0">
                <a:effectLst/>
                <a:latin typeface="Times New Roman" panose="02020603050405020304" pitchFamily="18" charset="0"/>
                <a:ea typeface="Times New Roman" panose="02020603050405020304" pitchFamily="18" charset="0"/>
              </a:rPr>
              <a:t>Osoby, ktoré sa dostali do kontaktu s potvrdeným alebo pravdepodobným prípadom, počas obdobia začínajúceho sa 24 hodín pred prejavením sa príznakov. Kontakty možno rozdeliť do dvoch skupín: </a:t>
            </a:r>
          </a:p>
          <a:p>
            <a:pPr marL="342900" lvl="0" indent="-342900" algn="just">
              <a:lnSpc>
                <a:spcPct val="107000"/>
              </a:lnSpc>
              <a:spcAft>
                <a:spcPts val="800"/>
              </a:spcAft>
              <a:buFont typeface="+mj-lt"/>
              <a:buAutoNum type="alphaLcParenR"/>
            </a:pPr>
            <a:r>
              <a:rPr lang="sk-SK" sz="1800" dirty="0">
                <a:effectLst/>
                <a:latin typeface="Times New Roman" panose="02020603050405020304" pitchFamily="18" charset="0"/>
                <a:ea typeface="Times New Roman" panose="02020603050405020304" pitchFamily="18" charset="0"/>
              </a:rPr>
              <a:t>Kontakty v domácnosti a osoby, ktoré boli v priamom kontakte s prípadom, kontakty s infekčným materiálom; </a:t>
            </a:r>
          </a:p>
          <a:p>
            <a:pPr marL="342900" lvl="0" indent="-342900" algn="just">
              <a:lnSpc>
                <a:spcPct val="107000"/>
              </a:lnSpc>
              <a:buFont typeface="+mj-lt"/>
              <a:buAutoNum type="alphaLcParenR"/>
            </a:pPr>
            <a:r>
              <a:rPr lang="sk-SK" sz="1800" dirty="0">
                <a:effectLst/>
                <a:latin typeface="Times New Roman" panose="02020603050405020304" pitchFamily="18" charset="0"/>
                <a:ea typeface="Times New Roman" panose="02020603050405020304" pitchFamily="18" charset="0"/>
              </a:rPr>
              <a:t>Osoby, ktoré strávili istý čas v tom istom priestore alebo mali spoločný klimatizačný systém, ako postihnuté prípady. </a:t>
            </a:r>
          </a:p>
          <a:p>
            <a:endParaRPr lang="sk-SK" dirty="0"/>
          </a:p>
        </p:txBody>
      </p:sp>
      <p:pic>
        <p:nvPicPr>
          <p:cNvPr id="5" name="Obrázok 4" descr="Großeltern in der Corona-Pandemie: »So begehrt waren Oma und Opa noch nie«  - DER SPIEGEL">
            <a:extLst>
              <a:ext uri="{FF2B5EF4-FFF2-40B4-BE49-F238E27FC236}">
                <a16:creationId xmlns:a16="http://schemas.microsoft.com/office/drawing/2014/main" id="{7B824637-B03C-C26A-61F1-B4F838545A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53177"/>
            <a:ext cx="1757511" cy="1323223"/>
          </a:xfrm>
          <a:prstGeom prst="rect">
            <a:avLst/>
          </a:prstGeom>
          <a:ln>
            <a:noFill/>
          </a:ln>
          <a:effectLst>
            <a:softEdge rad="112500"/>
          </a:effectLst>
        </p:spPr>
      </p:pic>
      <p:sp>
        <p:nvSpPr>
          <p:cNvPr id="6" name="Zástupný objekt pre pätu 3">
            <a:extLst>
              <a:ext uri="{FF2B5EF4-FFF2-40B4-BE49-F238E27FC236}">
                <a16:creationId xmlns:a16="http://schemas.microsoft.com/office/drawing/2014/main" id="{C915C649-56A3-7BD3-042C-0C1B3BC59448}"/>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102147309"/>
      </p:ext>
    </p:extLst>
  </p:cSld>
  <p:clrMapOvr>
    <a:masterClrMapping/>
  </p:clrMapOvr>
  <p:transition spd="med">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A5876E-0973-521C-CF68-163BF6E74A86}"/>
              </a:ext>
            </a:extLst>
          </p:cNvPr>
          <p:cNvSpPr>
            <a:spLocks noGrp="1"/>
          </p:cNvSpPr>
          <p:nvPr>
            <p:ph type="title"/>
          </p:nvPr>
        </p:nvSpPr>
        <p:spPr>
          <a:xfrm>
            <a:off x="609600" y="476672"/>
            <a:ext cx="7772400" cy="971128"/>
          </a:xfrm>
        </p:spPr>
        <p:txBody>
          <a:bodyPr/>
          <a:lstStyle/>
          <a:p>
            <a:r>
              <a:rPr lang="sk-SK" dirty="0"/>
              <a:t>Špeciálna epidemiológia</a:t>
            </a:r>
          </a:p>
        </p:txBody>
      </p:sp>
      <p:sp>
        <p:nvSpPr>
          <p:cNvPr id="3" name="Zástupný objekt pre obsah 2">
            <a:extLst>
              <a:ext uri="{FF2B5EF4-FFF2-40B4-BE49-F238E27FC236}">
                <a16:creationId xmlns:a16="http://schemas.microsoft.com/office/drawing/2014/main" id="{469AB1AA-442C-4BD1-6758-B299EED586AA}"/>
              </a:ext>
            </a:extLst>
          </p:cNvPr>
          <p:cNvSpPr>
            <a:spLocks noGrp="1"/>
          </p:cNvSpPr>
          <p:nvPr>
            <p:ph idx="1"/>
          </p:nvPr>
        </p:nvSpPr>
        <p:spPr/>
        <p:txBody>
          <a:bodyPr/>
          <a:lstStyle/>
          <a:p>
            <a:pPr marL="0" indent="0" algn="ctr">
              <a:lnSpc>
                <a:spcPct val="150000"/>
              </a:lnSpc>
              <a:spcAft>
                <a:spcPts val="1000"/>
              </a:spcAft>
              <a:buNone/>
            </a:pPr>
            <a:r>
              <a:rPr lang="sk-SK" sz="1800" b="1" u="sng" dirty="0">
                <a:effectLst/>
                <a:latin typeface="Times New Roman" panose="02020603050405020304" pitchFamily="18" charset="0"/>
                <a:ea typeface="Times New Roman" panose="02020603050405020304" pitchFamily="18" charset="0"/>
                <a:cs typeface="Times New Roman" panose="02020603050405020304" pitchFamily="18" charset="0"/>
              </a:rPr>
              <a:t>Nákazy dýchacích ciest</a:t>
            </a:r>
            <a:endParaRPr lang="sk-SK"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sk-SK" sz="1800" dirty="0">
                <a:effectLst/>
                <a:latin typeface="Times New Roman" panose="02020603050405020304" pitchFamily="18" charset="0"/>
                <a:ea typeface="Times New Roman" panose="02020603050405020304" pitchFamily="18" charset="0"/>
                <a:cs typeface="Times New Roman" panose="02020603050405020304" pitchFamily="18" charset="0"/>
              </a:rPr>
              <a:t>Nákazy dýchacích ciest tvoria najrozsiahlejšiu a najčastejšie sa vyskytujúcu skupinu infekčných chorôb. Charakteristickou vstupnou bránou infekcie pre tieto nákazy  je sliznica dýchacích ciest. Najčastejším mechanizmom prenosu pôvodcu nákazy je vdýchnutie ( inhalácia). Najčastejším faktorom prenosu  je vzduch kontaminovaný výlučkami  horných dýchacích ciest chorého. </a:t>
            </a:r>
          </a:p>
        </p:txBody>
      </p:sp>
      <p:sp>
        <p:nvSpPr>
          <p:cNvPr id="5" name="Zástupný objekt pre pätu 3">
            <a:extLst>
              <a:ext uri="{FF2B5EF4-FFF2-40B4-BE49-F238E27FC236}">
                <a16:creationId xmlns:a16="http://schemas.microsoft.com/office/drawing/2014/main" id="{40FC5E22-3031-9BB4-7206-0885023BFEB3}"/>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816312854"/>
      </p:ext>
    </p:extLst>
  </p:cSld>
  <p:clrMapOvr>
    <a:masterClrMapping/>
  </p:clrMapOvr>
  <p:transition spd="med">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920CD-059D-9EC3-C364-B4D4BD972D17}"/>
              </a:ext>
            </a:extLst>
          </p:cNvPr>
          <p:cNvSpPr>
            <a:spLocks noGrp="1"/>
          </p:cNvSpPr>
          <p:nvPr>
            <p:ph type="title"/>
          </p:nvPr>
        </p:nvSpPr>
        <p:spPr>
          <a:xfrm>
            <a:off x="609600" y="548680"/>
            <a:ext cx="7772400" cy="899120"/>
          </a:xfrm>
        </p:spPr>
        <p:txBody>
          <a:bodyPr/>
          <a:lstStyle/>
          <a:p>
            <a:r>
              <a:rPr lang="sk-SK" dirty="0"/>
              <a:t>Definície</a:t>
            </a:r>
          </a:p>
        </p:txBody>
      </p:sp>
      <p:sp>
        <p:nvSpPr>
          <p:cNvPr id="3" name="Zástupný objekt pre obsah 2">
            <a:extLst>
              <a:ext uri="{FF2B5EF4-FFF2-40B4-BE49-F238E27FC236}">
                <a16:creationId xmlns:a16="http://schemas.microsoft.com/office/drawing/2014/main" id="{32AF348C-5BA0-916D-FEA4-AE5124127ACE}"/>
              </a:ext>
            </a:extLst>
          </p:cNvPr>
          <p:cNvSpPr>
            <a:spLocks noGrp="1"/>
          </p:cNvSpPr>
          <p:nvPr>
            <p:ph idx="1"/>
          </p:nvPr>
        </p:nvSpPr>
        <p:spPr/>
        <p:txBody>
          <a:bodyPr/>
          <a:lstStyle/>
          <a:p>
            <a:pPr indent="228600" algn="just"/>
            <a:r>
              <a:rPr lang="sk-SK" sz="1800" b="1" dirty="0">
                <a:effectLst/>
                <a:latin typeface="Times New Roman" panose="02020603050405020304" pitchFamily="18" charset="0"/>
                <a:ea typeface="Times New Roman" panose="02020603050405020304" pitchFamily="18" charset="0"/>
              </a:rPr>
              <a:t>Nosič </a:t>
            </a:r>
            <a:r>
              <a:rPr lang="sk-SK" sz="1800" b="1" dirty="0">
                <a:latin typeface="Times New Roman" panose="02020603050405020304" pitchFamily="18" charset="0"/>
                <a:ea typeface="Times New Roman" panose="02020603050405020304" pitchFamily="18" charset="0"/>
              </a:rPr>
              <a:t>- </a:t>
            </a:r>
            <a:r>
              <a:rPr lang="sk-SK" sz="1800" dirty="0">
                <a:effectLst/>
                <a:latin typeface="Times New Roman" panose="02020603050405020304" pitchFamily="18" charset="0"/>
                <a:ea typeface="Times New Roman" panose="02020603050405020304" pitchFamily="18" charset="0"/>
              </a:rPr>
              <a:t>Človek alebo zviera bez klinických príznakov ochorenia, ktorý vo svojich tkanivách prechováva a vylučuje infekčný agens a je potenciálnym zdrojom nákazy pre vnímavého hostiteľa. Nosičstvo môže existovať v priebehu </a:t>
            </a:r>
            <a:r>
              <a:rPr lang="sk-SK" sz="1800" dirty="0" err="1">
                <a:effectLst/>
                <a:latin typeface="Times New Roman" panose="02020603050405020304" pitchFamily="18" charset="0"/>
                <a:ea typeface="Times New Roman" panose="02020603050405020304" pitchFamily="18" charset="0"/>
              </a:rPr>
              <a:t>inaparentnej</a:t>
            </a:r>
            <a:r>
              <a:rPr lang="sk-SK" sz="1800" dirty="0">
                <a:effectLst/>
                <a:latin typeface="Times New Roman" panose="02020603050405020304" pitchFamily="18" charset="0"/>
                <a:ea typeface="Times New Roman" panose="02020603050405020304" pitchFamily="18" charset="0"/>
              </a:rPr>
              <a:t> infekcie (zdravý, asymptomatický nosič) alebo počas inkubačného času (nosič v inkubácii), v rekonvalescencii, alebo u perzistujúcich infekcií (chronický nosič). Nosičstvo môže byť krátkodobé i dlhodobé s vylučovaním pravidelným aj </a:t>
            </a:r>
            <a:r>
              <a:rPr lang="sk-SK" sz="1800" dirty="0" err="1">
                <a:effectLst/>
                <a:latin typeface="Times New Roman" panose="02020603050405020304" pitchFamily="18" charset="0"/>
                <a:ea typeface="Times New Roman" panose="02020603050405020304" pitchFamily="18" charset="0"/>
              </a:rPr>
              <a:t>intermitentným</a:t>
            </a:r>
            <a:r>
              <a:rPr lang="sk-SK" sz="1800" dirty="0">
                <a:effectLst/>
                <a:latin typeface="Times New Roman" panose="02020603050405020304" pitchFamily="18" charset="0"/>
                <a:ea typeface="Times New Roman" panose="02020603050405020304" pitchFamily="18" charset="0"/>
              </a:rPr>
              <a:t>. </a:t>
            </a:r>
          </a:p>
          <a:p>
            <a:pPr indent="228600" algn="just"/>
            <a:r>
              <a:rPr lang="sk-SK" sz="1800" dirty="0">
                <a:effectLst/>
                <a:latin typeface="Times New Roman" panose="02020603050405020304" pitchFamily="18" charset="0"/>
                <a:ea typeface="Times New Roman" panose="02020603050405020304" pitchFamily="18" charset="0"/>
              </a:rPr>
              <a:t> </a:t>
            </a:r>
            <a:r>
              <a:rPr lang="sk-SK" sz="1800" b="1" dirty="0">
                <a:effectLst/>
                <a:latin typeface="Times New Roman" panose="02020603050405020304" pitchFamily="18" charset="0"/>
                <a:ea typeface="Times New Roman" panose="02020603050405020304" pitchFamily="18" charset="0"/>
              </a:rPr>
              <a:t>Ohnisko nákazy - </a:t>
            </a:r>
            <a:r>
              <a:rPr lang="sk-SK" sz="1800" dirty="0">
                <a:effectLst/>
                <a:latin typeface="Times New Roman" panose="02020603050405020304" pitchFamily="18" charset="0"/>
                <a:ea typeface="Times New Roman" panose="02020603050405020304" pitchFamily="18" charset="0"/>
              </a:rPr>
              <a:t>Lokalita, v ktorej sa uskutočňuje proces šírenia nákazy Jej súčasťou je zdroj (zdroje) nákazy, vnímaví hostitelia, ktorí mohli byť exponovaní infekčným agensom, a tiež všetky súčasti vonkajšieho prostredia tejto lokality. </a:t>
            </a:r>
          </a:p>
          <a:p>
            <a:endParaRPr lang="sk-SK" dirty="0"/>
          </a:p>
        </p:txBody>
      </p:sp>
      <p:sp>
        <p:nvSpPr>
          <p:cNvPr id="5" name="Zástupný objekt pre pätu 3">
            <a:extLst>
              <a:ext uri="{FF2B5EF4-FFF2-40B4-BE49-F238E27FC236}">
                <a16:creationId xmlns:a16="http://schemas.microsoft.com/office/drawing/2014/main" id="{BAC6BBFC-17EA-12D6-1630-25716E90CFEC}"/>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2928143995"/>
      </p:ext>
    </p:extLst>
  </p:cSld>
  <p:clrMapOvr>
    <a:masterClrMapping/>
  </p:clrMapOvr>
  <p:transition spd="med">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DE2F73-A894-C1FA-F586-A4CC13877B05}"/>
              </a:ext>
            </a:extLst>
          </p:cNvPr>
          <p:cNvSpPr>
            <a:spLocks noGrp="1"/>
          </p:cNvSpPr>
          <p:nvPr>
            <p:ph type="title"/>
          </p:nvPr>
        </p:nvSpPr>
        <p:spPr>
          <a:xfrm>
            <a:off x="609600" y="548680"/>
            <a:ext cx="7772400" cy="899120"/>
          </a:xfrm>
        </p:spPr>
        <p:txBody>
          <a:bodyPr/>
          <a:lstStyle/>
          <a:p>
            <a:r>
              <a:rPr lang="sk-SK" dirty="0"/>
              <a:t>Definície</a:t>
            </a:r>
          </a:p>
        </p:txBody>
      </p:sp>
      <p:sp>
        <p:nvSpPr>
          <p:cNvPr id="3" name="Zástupný objekt pre obsah 2">
            <a:extLst>
              <a:ext uri="{FF2B5EF4-FFF2-40B4-BE49-F238E27FC236}">
                <a16:creationId xmlns:a16="http://schemas.microsoft.com/office/drawing/2014/main" id="{EA886F29-513A-0907-5DF2-ED914FA9F46E}"/>
              </a:ext>
            </a:extLst>
          </p:cNvPr>
          <p:cNvSpPr>
            <a:spLocks noGrp="1"/>
          </p:cNvSpPr>
          <p:nvPr>
            <p:ph idx="1"/>
          </p:nvPr>
        </p:nvSpPr>
        <p:spPr/>
        <p:txBody>
          <a:bodyPr/>
          <a:lstStyle/>
          <a:p>
            <a:pPr indent="228600" algn="just"/>
            <a:r>
              <a:rPr lang="sk-SK" sz="1800" b="1" dirty="0">
                <a:effectLst/>
                <a:latin typeface="Times New Roman" panose="02020603050405020304" pitchFamily="18" charset="0"/>
                <a:ea typeface="Times New Roman" panose="02020603050405020304" pitchFamily="18" charset="0"/>
              </a:rPr>
              <a:t>Ohrozenie </a:t>
            </a:r>
            <a:r>
              <a:rPr lang="sk-SK" sz="1800" b="1" dirty="0">
                <a:latin typeface="Times New Roman" panose="02020603050405020304" pitchFamily="18" charset="0"/>
                <a:ea typeface="Times New Roman" panose="02020603050405020304" pitchFamily="18" charset="0"/>
              </a:rPr>
              <a:t>- </a:t>
            </a:r>
            <a:r>
              <a:rPr lang="sk-SK" sz="1800" dirty="0">
                <a:effectLst/>
                <a:latin typeface="Times New Roman" panose="02020603050405020304" pitchFamily="18" charset="0"/>
                <a:ea typeface="Times New Roman" panose="02020603050405020304" pitchFamily="18" charset="0"/>
              </a:rPr>
              <a:t>Stav systému, ktorý vzniká a trvá v dôsledku existencie a uvedomenia si potenciálneho narušenia jeho bezpečnosti. Je to </a:t>
            </a:r>
            <a:r>
              <a:rPr lang="sk-SK" sz="1800" b="1" dirty="0">
                <a:effectLst/>
                <a:latin typeface="Times New Roman" panose="02020603050405020304" pitchFamily="18" charset="0"/>
                <a:ea typeface="Times New Roman" panose="02020603050405020304" pitchFamily="18" charset="0"/>
              </a:rPr>
              <a:t>aktivizované riziko,</a:t>
            </a:r>
            <a:r>
              <a:rPr lang="sk-SK" sz="1800" dirty="0">
                <a:effectLst/>
                <a:latin typeface="Times New Roman" panose="02020603050405020304" pitchFamily="18" charset="0"/>
                <a:ea typeface="Times New Roman" panose="02020603050405020304" pitchFamily="18" charset="0"/>
              </a:rPr>
              <a:t> ktoré pôsobí proti záujmom subjektu a konkrétnej situácie, ktoré bezprostredne znemožňujú naplnenie jeho záujmov. </a:t>
            </a:r>
          </a:p>
          <a:p>
            <a:pPr indent="228600" algn="just"/>
            <a:r>
              <a:rPr lang="sk-SK" sz="1800" b="1" dirty="0">
                <a:effectLst/>
                <a:latin typeface="Times New Roman" panose="02020603050405020304" pitchFamily="18" charset="0"/>
                <a:ea typeface="Times New Roman" panose="02020603050405020304" pitchFamily="18" charset="0"/>
              </a:rPr>
              <a:t> Ohrozenie verejného zdravia  - </a:t>
            </a:r>
            <a:r>
              <a:rPr lang="sk-SK" sz="1800" dirty="0">
                <a:effectLst/>
                <a:latin typeface="Times New Roman" panose="02020603050405020304" pitchFamily="18" charset="0"/>
                <a:ea typeface="Times New Roman" panose="02020603050405020304" pitchFamily="18" charset="0"/>
              </a:rPr>
              <a:t>Udalosť (incident), stav alebo látka, ktorej existencia predstavuje potenciálnu rýchlu, priamu alebo nepriamu hrozbu pre zasiahnutú verejnosť, v miere postačujúcej na vyvolanie krízy. </a:t>
            </a:r>
          </a:p>
          <a:p>
            <a:endParaRPr lang="sk-SK" dirty="0"/>
          </a:p>
        </p:txBody>
      </p:sp>
      <p:pic>
        <p:nvPicPr>
          <p:cNvPr id="5" name="Obrázok 4" descr="Corona und Senioren: Von den Kontaktbeschränkungen besonders getroffen |  Sehen statt Hören | BR Fernsehen | Fernsehen | BR.de">
            <a:extLst>
              <a:ext uri="{FF2B5EF4-FFF2-40B4-BE49-F238E27FC236}">
                <a16:creationId xmlns:a16="http://schemas.microsoft.com/office/drawing/2014/main" id="{7ED99015-E34E-AFDF-3CAB-1A9A41D0C6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149080"/>
            <a:ext cx="2857500" cy="1600200"/>
          </a:xfrm>
          <a:prstGeom prst="rect">
            <a:avLst/>
          </a:prstGeom>
          <a:ln>
            <a:noFill/>
          </a:ln>
          <a:effectLst>
            <a:softEdge rad="112500"/>
          </a:effectLst>
        </p:spPr>
      </p:pic>
      <p:sp>
        <p:nvSpPr>
          <p:cNvPr id="6" name="Zástupný objekt pre pätu 3">
            <a:extLst>
              <a:ext uri="{FF2B5EF4-FFF2-40B4-BE49-F238E27FC236}">
                <a16:creationId xmlns:a16="http://schemas.microsoft.com/office/drawing/2014/main" id="{292DD4CB-E420-FD6B-0F8E-8DE39E8B7E3E}"/>
              </a:ext>
            </a:extLst>
          </p:cNvPr>
          <p:cNvSpPr>
            <a:spLocks noGrp="1"/>
          </p:cNvSpPr>
          <p:nvPr>
            <p:ph type="ftr" sz="quarter" idx="11"/>
          </p:nvPr>
        </p:nvSpPr>
        <p:spPr>
          <a:xfrm>
            <a:off x="2272308" y="6309320"/>
            <a:ext cx="4904184" cy="457200"/>
          </a:xfrm>
        </p:spPr>
        <p:txBody>
          <a:bodyPr/>
          <a:lstStyle/>
          <a:p>
            <a:pPr>
              <a:defRPr/>
            </a:pPr>
            <a:r>
              <a:rPr lang="cs-CZ" dirty="0"/>
              <a:t>Projekt ERASMUS +; 2022-1-SK01-KA210-VET-000084541</a:t>
            </a:r>
          </a:p>
        </p:txBody>
      </p:sp>
    </p:spTree>
    <p:extLst>
      <p:ext uri="{BB962C8B-B14F-4D97-AF65-F5344CB8AC3E}">
        <p14:creationId xmlns:p14="http://schemas.microsoft.com/office/powerpoint/2010/main" val="382568486"/>
      </p:ext>
    </p:extLst>
  </p:cSld>
  <p:clrMapOvr>
    <a:masterClrMapping/>
  </p:clrMapOvr>
  <p:transition spd="med">
    <p:checker/>
  </p:transition>
</p:sld>
</file>

<file path=ppt/theme/theme1.xml><?xml version="1.0" encoding="utf-8"?>
<a:theme xmlns:a="http://schemas.openxmlformats.org/drawingml/2006/main" name="Modrý čtverečkovaný sešit">
  <a:themeElements>
    <a:clrScheme name="Modrý čtverečkovaný seši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Modrý čtverečkovaný seš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odrý čtverečkovaný seši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Modrý čtverečkovaný seši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Modrý čtverečkovaný seši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Modrý čtverečkovaný seši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Modrý čtverečkovaný seši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Modrý čtverečkovaný seši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Modrý čtverečkovaný seši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Modrý čtverečkovaný seši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í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Designs\Modrý čtverečkovaný sešit.pot</Template>
  <TotalTime>3167</TotalTime>
  <Words>3534</Words>
  <Application>Microsoft Office PowerPoint</Application>
  <PresentationFormat>Prezentácia na obrazovke (4:3)</PresentationFormat>
  <Paragraphs>228</Paragraphs>
  <Slides>44</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44</vt:i4>
      </vt:variant>
    </vt:vector>
  </HeadingPairs>
  <TitlesOfParts>
    <vt:vector size="50" baseType="lpstr">
      <vt:lpstr>Arial</vt:lpstr>
      <vt:lpstr>Calibri</vt:lpstr>
      <vt:lpstr>Tahoma</vt:lpstr>
      <vt:lpstr>Times New Roman</vt:lpstr>
      <vt:lpstr>Wingdings</vt:lpstr>
      <vt:lpstr>Modrý čtverečkovaný sešit</vt:lpstr>
      <vt:lpstr> Zásady hygieny a epidemiológie v sociálnych službách v mimoriadnej situácii epidémie/pandémie.“ </vt:lpstr>
      <vt:lpstr> Čo sme sa naučili v pandémii </vt:lpstr>
      <vt:lpstr>Definície</vt:lpstr>
      <vt:lpstr>Definície</vt:lpstr>
      <vt:lpstr>Definície</vt:lpstr>
      <vt:lpstr>Definície</vt:lpstr>
      <vt:lpstr>Špeciálna epidemiológia</vt:lpstr>
      <vt:lpstr>Definície</vt:lpstr>
      <vt:lpstr>Definície</vt:lpstr>
      <vt:lpstr>Definície</vt:lpstr>
      <vt:lpstr>Nákazy dýchacích ciest</vt:lpstr>
      <vt:lpstr>Nákazy dýchacích ciest</vt:lpstr>
      <vt:lpstr>Nákazy dýchacích ciest</vt:lpstr>
      <vt:lpstr>Nákazy dýchacích ciest</vt:lpstr>
      <vt:lpstr>Nákazy dýchacích ciest Diagnostika </vt:lpstr>
      <vt:lpstr>Zásady prevencie</vt:lpstr>
      <vt:lpstr>Imunita</vt:lpstr>
      <vt:lpstr>Preventívne opatrenia</vt:lpstr>
      <vt:lpstr>Akútne respiračné ochorenia</vt:lpstr>
      <vt:lpstr>Hlásenia</vt:lpstr>
      <vt:lpstr>Infekčné riziká </vt:lpstr>
      <vt:lpstr>Fázy infekčného ochorenia</vt:lpstr>
      <vt:lpstr>Definície</vt:lpstr>
      <vt:lpstr>Definície</vt:lpstr>
      <vt:lpstr>Definície</vt:lpstr>
      <vt:lpstr>Hlavné znaky jednotlivých skupín </vt:lpstr>
      <vt:lpstr>Hlavné znaky jednotlivých skupín </vt:lpstr>
      <vt:lpstr>Hlavné znaky jednotlivých skupín </vt:lpstr>
      <vt:lpstr>Všeobecné zásady boja proti prenosným chorobám - nečakať</vt:lpstr>
      <vt:lpstr>Všeobecné zásady boja proti prenosným chorobám </vt:lpstr>
      <vt:lpstr>Prerušenie ciest prenosu</vt:lpstr>
      <vt:lpstr>Prerušenie ciest prenosu</vt:lpstr>
      <vt:lpstr>Opatrenia v ohnisku nákazy</vt:lpstr>
      <vt:lpstr>Monitoring u klientov pri infekčných ochoreniach dýchacích ciest (covid...)</vt:lpstr>
      <vt:lpstr>Izolačná miestnosť – červená zóna</vt:lpstr>
      <vt:lpstr>Vstupný bariérový filter zamestnanca</vt:lpstr>
      <vt:lpstr>Vstupný bariérový filter zamestnanca</vt:lpstr>
      <vt:lpstr>Opatrenia v ZSS/ v domácom prostredí</vt:lpstr>
      <vt:lpstr>Čistenie vzduchu</vt:lpstr>
      <vt:lpstr>Zabezpečenie očkovania</vt:lpstr>
      <vt:lpstr>Monitoring ochorenia</vt:lpstr>
      <vt:lpstr>Monitoring psychického stavu</vt:lpstr>
      <vt:lpstr>Spolupráca s príbuznými</vt:lpstr>
      <vt:lpstr>Ďakujeme za pozornosť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Ondrej Buzala</dc:creator>
  <cp:lastModifiedBy>Maroš Kovaľ</cp:lastModifiedBy>
  <cp:revision>132</cp:revision>
  <dcterms:created xsi:type="dcterms:W3CDTF">2005-06-18T17:28:15Z</dcterms:created>
  <dcterms:modified xsi:type="dcterms:W3CDTF">2024-12-31T07:53:23Z</dcterms:modified>
</cp:coreProperties>
</file>